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66" r:id="rId2"/>
    <p:sldId id="267" r:id="rId3"/>
    <p:sldId id="292" r:id="rId4"/>
    <p:sldId id="301" r:id="rId5"/>
    <p:sldId id="310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99" r:id="rId14"/>
    <p:sldId id="300" r:id="rId15"/>
    <p:sldId id="293" r:id="rId16"/>
    <p:sldId id="294" r:id="rId17"/>
    <p:sldId id="295" r:id="rId18"/>
    <p:sldId id="296" r:id="rId19"/>
    <p:sldId id="297" r:id="rId20"/>
    <p:sldId id="298" r:id="rId21"/>
    <p:sldId id="309" r:id="rId22"/>
    <p:sldId id="291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4684"/>
  </p:normalViewPr>
  <p:slideViewPr>
    <p:cSldViewPr snapToGrid="0" snapToObjects="1">
      <p:cViewPr varScale="1">
        <p:scale>
          <a:sx n="114" d="100"/>
          <a:sy n="114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6186-DE79-604C-AAF1-3F1747282A7E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7C66-4D2A-8A40-9708-17A27EEB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5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68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4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3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0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77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90000"/>
                <a:lumOff val="1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B41146-FCC8-204C-A3C5-F10F3A5102D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7092"/>
            <a:ext cx="1219200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LISYON # 6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40229"/>
            <a:ext cx="12192000" cy="611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Let us now look at some swear words and curses that are really popular!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estreya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your star fall)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Al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djennem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vayas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 go to hell)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boka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se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vaya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por el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yan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your mouth slant sideways)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tengas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ı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despues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no mas!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 have and then may you have not)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veyga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loka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echando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pıedras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I see you mad, throwing stones)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Tus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pıojos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tengan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pıojos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your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lıce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have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lıce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40229"/>
            <a:ext cx="12192000" cy="611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Here are some great curses!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kaygan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los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dıentes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ı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kede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uno para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duele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your teeth fall and may you have one left so you may feel the pain)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Ida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sın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vınıda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paso una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kayıda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(going without coming back, a fall at every step!)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El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guerko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yeve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the devil take you)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forka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veya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I see you 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Lo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vere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los pies por la entrada!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I get to see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feet towards the door. they used to lay down the dead with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feet towards the door)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6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68187"/>
            <a:ext cx="12192000" cy="58898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Here are some great curses: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veyga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chıncha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apegada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a la pared!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I see you as a chinch/bed bug stuck to the wall!)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Amudısyon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 lose your voice)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El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kapak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he have the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lıd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fall on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head)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Akompanyado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hahamım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salga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he leave accompanied by rabbis)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lo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veyga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enforkado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de los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guevos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I see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hım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hanged by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balls)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no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kages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sesh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mezes!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(may you not take a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shıt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for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sıx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months!)</a:t>
            </a:r>
            <a:endParaRPr lang="en-US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6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12694"/>
            <a:ext cx="12192001" cy="61453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sz="2800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2800" b="1" dirty="0">
                <a:latin typeface="Cambria" panose="02040503050406030204" pitchFamily="18" charset="0"/>
              </a:rPr>
              <a:t>Un </a:t>
            </a:r>
            <a:r>
              <a:rPr lang="tr-TR" sz="2800" b="1" dirty="0" err="1">
                <a:latin typeface="Cambria" panose="02040503050406030204" pitchFamily="18" charset="0"/>
              </a:rPr>
              <a:t>Ramo</a:t>
            </a:r>
            <a:r>
              <a:rPr lang="tr-TR" sz="2800" b="1" dirty="0">
                <a:latin typeface="Cambria" panose="02040503050406030204" pitchFamily="18" charset="0"/>
              </a:rPr>
              <a:t> de </a:t>
            </a:r>
            <a:r>
              <a:rPr lang="tr-TR" sz="2800" b="1" dirty="0" err="1">
                <a:latin typeface="Cambria" panose="02040503050406030204" pitchFamily="18" charset="0"/>
              </a:rPr>
              <a:t>DIchas</a:t>
            </a:r>
            <a:r>
              <a:rPr lang="tr-TR" sz="2800" b="1" dirty="0">
                <a:latin typeface="Cambria" panose="02040503050406030204" pitchFamily="18" charset="0"/>
              </a:rPr>
              <a:t> – a </a:t>
            </a:r>
            <a:r>
              <a:rPr lang="tr-TR" sz="2800" b="1" dirty="0" err="1">
                <a:latin typeface="Cambria" panose="02040503050406030204" pitchFamily="18" charset="0"/>
              </a:rPr>
              <a:t>bouquet</a:t>
            </a:r>
            <a:r>
              <a:rPr lang="tr-TR" sz="2800" b="1" dirty="0">
                <a:latin typeface="Cambria" panose="02040503050406030204" pitchFamily="18" charset="0"/>
              </a:rPr>
              <a:t> of </a:t>
            </a:r>
            <a:r>
              <a:rPr lang="tr-TR" sz="2800" b="1" dirty="0" err="1">
                <a:latin typeface="Cambria" panose="02040503050406030204" pitchFamily="18" charset="0"/>
              </a:rPr>
              <a:t>ıdıoms</a:t>
            </a:r>
            <a:endParaRPr lang="tr-TR" sz="28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dirty="0" err="1">
                <a:latin typeface="Cambria" panose="02040503050406030204" pitchFamily="18" charset="0"/>
              </a:rPr>
              <a:t>Por</a:t>
            </a:r>
            <a:r>
              <a:rPr lang="tr-TR" sz="2600" dirty="0">
                <a:latin typeface="Cambria" panose="02040503050406030204" pitchFamily="18" charset="0"/>
              </a:rPr>
              <a:t> una </a:t>
            </a:r>
            <a:r>
              <a:rPr lang="tr-TR" sz="2600" dirty="0" err="1">
                <a:latin typeface="Cambria" panose="02040503050406030204" pitchFamily="18" charset="0"/>
              </a:rPr>
              <a:t>mujer</a:t>
            </a:r>
            <a:r>
              <a:rPr lang="tr-TR" sz="2600" dirty="0">
                <a:latin typeface="Cambria" panose="02040503050406030204" pitchFamily="18" charset="0"/>
              </a:rPr>
              <a:t> ke avla </a:t>
            </a:r>
            <a:r>
              <a:rPr lang="tr-TR" sz="2600" dirty="0" err="1">
                <a:latin typeface="Cambria" panose="02040503050406030204" pitchFamily="18" charset="0"/>
              </a:rPr>
              <a:t>muncho</a:t>
            </a:r>
            <a:r>
              <a:rPr lang="tr-TR" sz="2600" dirty="0">
                <a:latin typeface="Cambria" panose="02040503050406030204" pitchFamily="18" charset="0"/>
              </a:rPr>
              <a:t>, </a:t>
            </a:r>
            <a:r>
              <a:rPr lang="tr-TR" sz="2600" dirty="0" err="1">
                <a:latin typeface="Cambria" panose="02040503050406030204" pitchFamily="18" charset="0"/>
              </a:rPr>
              <a:t>dIZImos</a:t>
            </a:r>
            <a:r>
              <a:rPr lang="tr-TR" sz="2600" dirty="0">
                <a:latin typeface="Cambria" panose="02040503050406030204" pitchFamily="18" charset="0"/>
              </a:rPr>
              <a:t>: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>
                <a:latin typeface="Cambria" panose="02040503050406030204" pitchFamily="18" charset="0"/>
              </a:rPr>
              <a:t>La boka le </a:t>
            </a:r>
            <a:r>
              <a:rPr lang="tr-TR" sz="2600" b="1" dirty="0" err="1">
                <a:latin typeface="Cambria" panose="02040503050406030204" pitchFamily="18" charset="0"/>
              </a:rPr>
              <a:t>va</a:t>
            </a:r>
            <a:r>
              <a:rPr lang="tr-TR" sz="2600" b="1" dirty="0">
                <a:latin typeface="Cambria" panose="02040503050406030204" pitchFamily="18" charset="0"/>
              </a:rPr>
              <a:t> </a:t>
            </a:r>
            <a:r>
              <a:rPr lang="tr-TR" sz="2600" b="1" dirty="0" err="1">
                <a:latin typeface="Cambria" panose="02040503050406030204" pitchFamily="18" charset="0"/>
              </a:rPr>
              <a:t>komo</a:t>
            </a:r>
            <a:r>
              <a:rPr lang="tr-TR" sz="2600" b="1" dirty="0">
                <a:latin typeface="Cambria" panose="02040503050406030204" pitchFamily="18" charset="0"/>
              </a:rPr>
              <a:t> </a:t>
            </a:r>
            <a:r>
              <a:rPr lang="tr-TR" sz="2600" b="1" dirty="0" err="1">
                <a:latin typeface="Cambria" panose="02040503050406030204" pitchFamily="18" charset="0"/>
              </a:rPr>
              <a:t>kulo</a:t>
            </a:r>
            <a:r>
              <a:rPr lang="tr-TR" sz="2600" b="1" dirty="0">
                <a:latin typeface="Cambria" panose="02040503050406030204" pitchFamily="18" charset="0"/>
              </a:rPr>
              <a:t> de palaza.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tr-TR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dirty="0" err="1">
                <a:latin typeface="Cambria" panose="02040503050406030204" pitchFamily="18" charset="0"/>
              </a:rPr>
              <a:t>Por</a:t>
            </a:r>
            <a:r>
              <a:rPr lang="tr-TR" sz="2600" dirty="0">
                <a:latin typeface="Cambria" panose="02040503050406030204" pitchFamily="18" charset="0"/>
              </a:rPr>
              <a:t> una </a:t>
            </a:r>
            <a:r>
              <a:rPr lang="tr-TR" sz="2600" dirty="0" err="1">
                <a:latin typeface="Cambria" panose="02040503050406030204" pitchFamily="18" charset="0"/>
              </a:rPr>
              <a:t>persona</a:t>
            </a:r>
            <a:r>
              <a:rPr lang="tr-TR" sz="2600" dirty="0">
                <a:latin typeface="Cambria" panose="02040503050406030204" pitchFamily="18" charset="0"/>
              </a:rPr>
              <a:t> ke </a:t>
            </a:r>
            <a:r>
              <a:rPr lang="tr-TR" sz="2600" dirty="0" err="1">
                <a:latin typeface="Cambria" panose="02040503050406030204" pitchFamily="18" charset="0"/>
              </a:rPr>
              <a:t>no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entIende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las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kozas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muy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fasIlmente</a:t>
            </a:r>
            <a:r>
              <a:rPr lang="tr-TR" sz="2600" dirty="0">
                <a:latin typeface="Cambria" panose="02040503050406030204" pitchFamily="18" charset="0"/>
              </a:rPr>
              <a:t> I ke </a:t>
            </a:r>
            <a:r>
              <a:rPr lang="tr-TR" sz="2600" dirty="0" err="1">
                <a:latin typeface="Cambria" panose="02040503050406030204" pitchFamily="18" charset="0"/>
              </a:rPr>
              <a:t>tIene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600" dirty="0">
                <a:latin typeface="Cambria" panose="02040503050406030204" pitchFamily="18" charset="0"/>
              </a:rPr>
              <a:t>la </a:t>
            </a:r>
            <a:r>
              <a:rPr lang="tr-TR" sz="2600" dirty="0" err="1">
                <a:latin typeface="Cambria" panose="02040503050406030204" pitchFamily="18" charset="0"/>
              </a:rPr>
              <a:t>kavesa</a:t>
            </a:r>
            <a:r>
              <a:rPr lang="tr-TR" sz="2600" dirty="0">
                <a:latin typeface="Cambria" panose="02040503050406030204" pitchFamily="18" charset="0"/>
              </a:rPr>
              <a:t> un </a:t>
            </a:r>
            <a:r>
              <a:rPr lang="tr-TR" sz="2600" dirty="0" err="1">
                <a:latin typeface="Cambria" panose="02040503050406030204" pitchFamily="18" charset="0"/>
              </a:rPr>
              <a:t>poko</a:t>
            </a:r>
            <a:r>
              <a:rPr lang="tr-TR" sz="2600" dirty="0">
                <a:latin typeface="Cambria" panose="02040503050406030204" pitchFamily="18" charset="0"/>
              </a:rPr>
              <a:t> dura, </a:t>
            </a:r>
            <a:r>
              <a:rPr lang="tr-TR" sz="2600" dirty="0" err="1">
                <a:latin typeface="Cambria" panose="02040503050406030204" pitchFamily="18" charset="0"/>
              </a:rPr>
              <a:t>tenemos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varIas</a:t>
            </a:r>
            <a:r>
              <a:rPr lang="tr-TR" sz="2600" dirty="0">
                <a:latin typeface="Cambria" panose="02040503050406030204" pitchFamily="18" charset="0"/>
              </a:rPr>
              <a:t> </a:t>
            </a:r>
            <a:r>
              <a:rPr lang="tr-TR" sz="2600" dirty="0" err="1">
                <a:latin typeface="Cambria" panose="02040503050406030204" pitchFamily="18" charset="0"/>
              </a:rPr>
              <a:t>ekspresIones</a:t>
            </a:r>
            <a:r>
              <a:rPr lang="tr-TR" sz="2600" dirty="0">
                <a:latin typeface="Cambria" panose="02040503050406030204" pitchFamily="18" charset="0"/>
              </a:rPr>
              <a:t>: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 err="1">
                <a:latin typeface="Cambria" panose="02040503050406030204" pitchFamily="18" charset="0"/>
              </a:rPr>
              <a:t>Kavesa</a:t>
            </a:r>
            <a:r>
              <a:rPr lang="tr-TR" sz="2600" b="1" dirty="0">
                <a:latin typeface="Cambria" panose="02040503050406030204" pitchFamily="18" charset="0"/>
              </a:rPr>
              <a:t> de </a:t>
            </a:r>
            <a:r>
              <a:rPr lang="tr-TR" sz="2600" b="1" dirty="0" err="1">
                <a:latin typeface="Cambria" panose="02040503050406030204" pitchFamily="18" charset="0"/>
              </a:rPr>
              <a:t>lenyo</a:t>
            </a:r>
            <a:r>
              <a:rPr lang="tr-TR" sz="2600" b="1" dirty="0">
                <a:latin typeface="Cambria" panose="02040503050406030204" pitchFamily="18" charset="0"/>
              </a:rPr>
              <a:t>!    /    </a:t>
            </a:r>
            <a:r>
              <a:rPr lang="tr-TR" sz="2600" b="1" dirty="0" err="1">
                <a:latin typeface="Cambria" panose="02040503050406030204" pitchFamily="18" charset="0"/>
              </a:rPr>
              <a:t>Kavesa</a:t>
            </a:r>
            <a:r>
              <a:rPr lang="tr-TR" sz="2600" b="1" dirty="0">
                <a:latin typeface="Cambria" panose="02040503050406030204" pitchFamily="18" charset="0"/>
              </a:rPr>
              <a:t> de </a:t>
            </a:r>
            <a:r>
              <a:rPr lang="tr-TR" sz="2600" b="1" dirty="0" err="1">
                <a:latin typeface="Cambria" panose="02040503050406030204" pitchFamily="18" charset="0"/>
              </a:rPr>
              <a:t>apyo</a:t>
            </a:r>
            <a:r>
              <a:rPr lang="tr-TR" sz="2600" b="1" dirty="0">
                <a:latin typeface="Cambria" panose="02040503050406030204" pitchFamily="18" charset="0"/>
              </a:rPr>
              <a:t> (de Odesa)! </a:t>
            </a:r>
            <a:r>
              <a:rPr lang="tr-TR" sz="2600" dirty="0">
                <a:latin typeface="Cambria" panose="02040503050406030204" pitchFamily="18" charset="0"/>
              </a:rPr>
              <a:t>(</a:t>
            </a:r>
            <a:r>
              <a:rPr lang="tr-TR" sz="2600" dirty="0" err="1">
                <a:latin typeface="Cambria" panose="02040503050406030204" pitchFamily="18" charset="0"/>
              </a:rPr>
              <a:t>celerıac</a:t>
            </a:r>
            <a:r>
              <a:rPr lang="tr-TR" sz="2600" dirty="0">
                <a:latin typeface="Cambria" panose="02040503050406030204" pitchFamily="18" charset="0"/>
              </a:rPr>
              <a:t>)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 err="1">
                <a:latin typeface="Cambria" panose="02040503050406030204" pitchFamily="18" charset="0"/>
              </a:rPr>
              <a:t>Lenyo</a:t>
            </a:r>
            <a:r>
              <a:rPr lang="tr-TR" sz="2600" b="1" dirty="0">
                <a:latin typeface="Cambria" panose="02040503050406030204" pitchFamily="18" charset="0"/>
              </a:rPr>
              <a:t> de banyo, hamam odunu!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 err="1">
                <a:latin typeface="Cambria" panose="02040503050406030204" pitchFamily="18" charset="0"/>
              </a:rPr>
              <a:t>Kavesa</a:t>
            </a:r>
            <a:r>
              <a:rPr lang="tr-TR" sz="2600" b="1" dirty="0">
                <a:latin typeface="Cambria" panose="02040503050406030204" pitchFamily="18" charset="0"/>
              </a:rPr>
              <a:t> de </a:t>
            </a:r>
            <a:r>
              <a:rPr lang="tr-TR" sz="2600" b="1" dirty="0" err="1">
                <a:latin typeface="Cambria" panose="02040503050406030204" pitchFamily="18" charset="0"/>
              </a:rPr>
              <a:t>bımbrıyo</a:t>
            </a:r>
            <a:r>
              <a:rPr lang="tr-TR" sz="2600" b="1" dirty="0">
                <a:latin typeface="Cambria" panose="02040503050406030204" pitchFamily="18" charset="0"/>
              </a:rPr>
              <a:t>!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 err="1">
                <a:latin typeface="Cambria" panose="02040503050406030204" pitchFamily="18" charset="0"/>
              </a:rPr>
              <a:t>Maredo</a:t>
            </a:r>
            <a:r>
              <a:rPr lang="tr-TR" sz="2600" b="1" dirty="0">
                <a:latin typeface="Cambria" panose="02040503050406030204" pitchFamily="18" charset="0"/>
              </a:rPr>
              <a:t>!</a:t>
            </a:r>
            <a:endParaRPr lang="en-ES" sz="2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600" b="1" dirty="0" err="1">
                <a:latin typeface="Cambria" panose="02040503050406030204" pitchFamily="18" charset="0"/>
              </a:rPr>
              <a:t>Arvole</a:t>
            </a:r>
            <a:r>
              <a:rPr lang="tr-TR" sz="2600" b="1" dirty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r>
              <a:rPr lang="en-GB" sz="2600" b="1" dirty="0">
                <a:latin typeface="Cambria" panose="02040503050406030204" pitchFamily="18" charset="0"/>
              </a:rPr>
              <a:t>K</a:t>
            </a:r>
            <a:r>
              <a:rPr lang="en-ES" sz="2600" b="1" dirty="0">
                <a:latin typeface="Cambria" panose="02040503050406030204" pitchFamily="18" charset="0"/>
              </a:rPr>
              <a:t>yutuk!</a:t>
            </a:r>
          </a:p>
          <a:p>
            <a:pPr marL="0" indent="0">
              <a:buNone/>
            </a:pPr>
            <a:r>
              <a:rPr lang="tr-TR" sz="2600" b="1" dirty="0">
                <a:latin typeface="Cambria" panose="02040503050406030204" pitchFamily="18" charset="0"/>
              </a:rPr>
              <a:t> </a:t>
            </a:r>
            <a:endParaRPr lang="en-ES" sz="2600" dirty="0">
              <a:latin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palaza.jpg">
            <a:extLst>
              <a:ext uri="{FF2B5EF4-FFF2-40B4-BE49-F238E27FC236}">
                <a16:creationId xmlns:a16="http://schemas.microsoft.com/office/drawing/2014/main" id="{C6360126-8B0C-7E4B-BE3C-EFB1DAA5E3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430" y="1258559"/>
            <a:ext cx="1554480" cy="1511808"/>
          </a:xfrm>
          <a:prstGeom prst="rect">
            <a:avLst/>
          </a:prstGeom>
        </p:spPr>
      </p:pic>
      <p:pic>
        <p:nvPicPr>
          <p:cNvPr id="5" name="Picture 4" descr="odun3.jpg">
            <a:extLst>
              <a:ext uri="{FF2B5EF4-FFF2-40B4-BE49-F238E27FC236}">
                <a16:creationId xmlns:a16="http://schemas.microsoft.com/office/drawing/2014/main" id="{85A20FFA-E02B-2246-A09F-6C193362CD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6603" y="2648880"/>
            <a:ext cx="1815397" cy="2484576"/>
          </a:xfrm>
          <a:prstGeom prst="rect">
            <a:avLst/>
          </a:prstGeom>
        </p:spPr>
      </p:pic>
      <p:pic>
        <p:nvPicPr>
          <p:cNvPr id="6" name="Picture 5" descr="kereviz.jpg">
            <a:extLst>
              <a:ext uri="{FF2B5EF4-FFF2-40B4-BE49-F238E27FC236}">
                <a16:creationId xmlns:a16="http://schemas.microsoft.com/office/drawing/2014/main" id="{1994BA82-9DB3-4C4D-8753-B445EBBBA1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5002" y="3091296"/>
            <a:ext cx="1371600" cy="2042160"/>
          </a:xfrm>
          <a:prstGeom prst="rect">
            <a:avLst/>
          </a:prstGeom>
        </p:spPr>
      </p:pic>
      <p:pic>
        <p:nvPicPr>
          <p:cNvPr id="7" name="Picture 6" descr="ayva.jpg">
            <a:extLst>
              <a:ext uri="{FF2B5EF4-FFF2-40B4-BE49-F238E27FC236}">
                <a16:creationId xmlns:a16="http://schemas.microsoft.com/office/drawing/2014/main" id="{F708B9BD-3CF2-E74A-A1EF-6619459A68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3192" y="4703202"/>
            <a:ext cx="1517861" cy="1281311"/>
          </a:xfrm>
          <a:prstGeom prst="rect">
            <a:avLst/>
          </a:prstGeom>
        </p:spPr>
      </p:pic>
      <p:pic>
        <p:nvPicPr>
          <p:cNvPr id="8" name="Picture 7" descr="arvole.jpg">
            <a:extLst>
              <a:ext uri="{FF2B5EF4-FFF2-40B4-BE49-F238E27FC236}">
                <a16:creationId xmlns:a16="http://schemas.microsoft.com/office/drawing/2014/main" id="{3194C535-6068-5D40-84EB-33769C21F5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250" y="5378295"/>
            <a:ext cx="197358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00953"/>
            <a:ext cx="12192001" cy="595704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UNO MUY INTELIJENTE ES: GUERKO</a:t>
            </a: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EL GUERKO KITO EL PIE I EL/EYA LO METIO</a:t>
            </a:r>
          </a:p>
          <a:p>
            <a:pPr marL="0" indent="0">
              <a:spcBef>
                <a:spcPts val="0"/>
              </a:spcBef>
              <a:buNone/>
            </a:pP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UN LUGAR MUY LESHOS ES:</a:t>
            </a: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ANDE SE ARAPA EL GUERKO KON TURBIN!</a:t>
            </a:r>
          </a:p>
          <a:p>
            <a:pPr marL="0" indent="0">
              <a:spcBef>
                <a:spcPts val="0"/>
              </a:spcBef>
              <a:buNone/>
            </a:pP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KUANDO UNO PROMETE DE AZER UNA KOZA I DESPUES SE AREPIENTE DIZIMOS 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SE PISHO!</a:t>
            </a:r>
          </a:p>
          <a:p>
            <a:pPr marL="0" indent="0">
              <a:spcBef>
                <a:spcPts val="0"/>
              </a:spcBef>
              <a:buNone/>
            </a:pP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KUANDO UNO AZE LAS KOZAS AL DALKAVO MINUTO DIZIMOS:</a:t>
            </a: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EN LA ORA LA PISHADA FRAGUA LA PRIVADA!</a:t>
            </a: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5100" b="1" cap="none" dirty="0">
                <a:latin typeface="Cambria" panose="02040503050406030204" pitchFamily="18" charset="0"/>
              </a:rPr>
              <a:t> </a:t>
            </a:r>
            <a:endParaRPr lang="en-ES" sz="5100" b="1" cap="none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ES" sz="2600" dirty="0">
                <a:latin typeface="Palatino Linotype" panose="02040502050505030304" pitchFamily="18" charset="0"/>
              </a:rPr>
              <a:t> </a:t>
            </a:r>
            <a:endParaRPr lang="en-US" sz="26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Palatino Linotype" panose="02040502050505030304" pitchFamily="18" charset="0"/>
              </a:rPr>
              <a:t> </a:t>
            </a:r>
            <a:endParaRPr lang="en-ES" dirty="0">
              <a:latin typeface="Palatino Linotype" panose="0204050205050503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6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CEA50D-3F5C-5849-A8C1-5A55058E65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017">
            <a:off x="8328864" y="337767"/>
            <a:ext cx="2106052" cy="2490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678271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400" b="1" dirty="0">
                <a:latin typeface="Cambria" panose="02040503050406030204" pitchFamily="18" charset="0"/>
              </a:rPr>
              <a:t>SUZANA I LA RUBISA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400" b="1" dirty="0">
                <a:latin typeface="Cambria" panose="02040503050406030204" pitchFamily="18" charset="0"/>
              </a:rPr>
              <a:t>UN DIA KE LAS MUJERES ESTAN ASPERANDO EN EL HAMAM A LA TEVILA, ESTAN EN EL RANGO KON TODAS I LA MUJER DEL HAHAM I SUZANA LA PUTANA.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400" b="1" dirty="0">
                <a:latin typeface="Cambria" panose="02040503050406030204" pitchFamily="18" charset="0"/>
              </a:rPr>
              <a:t>SUZANA TIENE EL TAS I EL PILUDO EN LA MANO, I KERE PASAR ADELANTRE.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400" b="1" dirty="0">
                <a:latin typeface="Cambria" panose="02040503050406030204" pitchFamily="18" charset="0"/>
              </a:rPr>
              <a:t>LA MUJER DEL HAHAM LE DIZE: “KUALO? AKI AY RANGO! MOS ESTAN ASPERANDO EN KAZA!”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4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400" b="1" dirty="0">
                <a:latin typeface="Cambria" panose="02040503050406030204" pitchFamily="18" charset="0"/>
              </a:rPr>
              <a:t>“RUBISA, RUBISA,” LE DIZE SUZANA, “A TI TE ASPERA UNO! A MI ME ASPERAN SIEN I UNO!”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26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SI ESTA BUENO…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MOSHIKO ESTA KAMINANDO EN LA KAYE.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LOS VIZINOS LE DEMANDAN: “ANDE TE ESTAS INDO, MOSHIKO?”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“NA ME ESTO INDO AL BORDEL!”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“AL BORDEL?! I DEKE YEVAS KON TI EL TALLET?”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“E, SI ESTA BUENO, ME KEDO FINA SHABAT!”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B79F8-9921-D649-97C6-B27906A0AC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27">
            <a:off x="9545486" y="3821177"/>
            <a:ext cx="2171472" cy="2414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31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MIRA MIJOR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UNA MUJER DIZE A LA VIZINA: “METE UN PERDE A LA VENTANA DE </a:t>
            </a:r>
            <a:r>
              <a:rPr lang="es-ES_tradnl" sz="2800" b="1">
                <a:latin typeface="Cambria" panose="02040503050406030204" pitchFamily="18" charset="0"/>
              </a:rPr>
              <a:t>TU KAMARETA </a:t>
            </a:r>
            <a:r>
              <a:rPr lang="es-ES_tradnl" sz="2800" b="1" dirty="0">
                <a:latin typeface="Cambria" panose="02040503050406030204" pitchFamily="18" charset="0"/>
              </a:rPr>
              <a:t>DE ECHAR, PARA KE SE TAPE LO KE ESTA AFITANDO, I YO NO TE VERE KADA VEZ KE ESTAS KON TU MARIDO”.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DIZE LA VIZINA: “A LA OTRA VEZ KE VAS A MIRAR A MI VENTANA, METETE ANTOJOS I VERAS KE YO NO ESTO KON MI MARIDO, MA KON EL TUYO!”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EEF8-C863-674F-9640-92CE1D7769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36" y="121025"/>
            <a:ext cx="2065711" cy="2272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03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LAS ROZAS DEL MARIDO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DOS AMIGAS ESTAN ASENTADAS, DJUGANDO KARTAS.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EN SUPITO VIENE EL MARIDO DE LA BALABAYA KON UN GRANDE BUKETO DE ROZAS.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LA AMIGA LE DIZE: “KE MAZAL GRANDE TIENES TU! MI MARIDO NUNKA NO ME TRAYE ROZAS EN KAZA”.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DIZE LA BALABAYA: “POR ESTE BUKETO DE ROZAS KALE KE ESTE NOCHE ENTERA KON LAS PIERNAS AVIERTAS!”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RESPONDE LA AMIGA: “PORKE? NO TIENES VAZO EN KAZA?”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98AC6-19F6-BF47-AA2B-21DA986D77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40">
            <a:off x="9305365" y="0"/>
            <a:ext cx="2124635" cy="2622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83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VINI PAPA, VOS AMBEZARE A AZER IJOS!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UNA KRIYATURA CHIKA DE KUATRO ANYOS LE DEMANDA A LA MADRE: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“KOMO NASI YO?”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DIZE LA MADRE: “TRUSHE UN GUEVO, ME ASENTI ENSIMA, SE ROMPIO I SALITES TU”.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LA KRIYATURA LE DIZE A LA MADRE: “MAMA, EN TIEMPO VUESTRO NO DURMIASH ENDJUNTOS?”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E49D2-B0B5-5443-982B-66AE8CB680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064">
            <a:off x="9646679" y="260615"/>
            <a:ext cx="1608510" cy="196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2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BUENOS DIAS!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KOMO ESTASH? BUENOS?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BIENVENIDOS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 LA LISYON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NUMERO 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0089"/>
            <a:ext cx="12191999" cy="5698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ENTRE OMBRES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DOS AMIGOS AEDADOS SE ENKONTRAN.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DIZE EL UNO AL OTRO: “KOMO ESTA EL ECHO?”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LE RESPONDE SU AMIGO: “NADA. SE MURIO! I ANDE TI?”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“UNA VEZ AL ANYO!”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“I DEKE ESTAS BAYLANDO I KANTANDO?”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2800" b="1" dirty="0">
                <a:latin typeface="Cambria" panose="02040503050406030204" pitchFamily="18" charset="0"/>
              </a:rPr>
              <a:t>“ES OY! ES OY!”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ABE36-0F67-D64F-94D7-082DE12F44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929">
            <a:off x="8933984" y="591671"/>
            <a:ext cx="2253969" cy="2729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01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ACBF-32AB-BD4B-97F7-B72FD4A1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55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A070-47C5-C24A-8D0D-4F150EB2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5551"/>
            <a:ext cx="12191999" cy="60328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800" b="1" dirty="0" err="1">
                <a:latin typeface="Cambria" panose="02040503050406030204" pitchFamily="18" charset="0"/>
              </a:rPr>
              <a:t>Here</a:t>
            </a:r>
            <a:r>
              <a:rPr lang="es-ES_tradnl" sz="2800" b="1" dirty="0">
                <a:latin typeface="Cambria" panose="02040503050406030204" pitchFamily="18" charset="0"/>
              </a:rPr>
              <a:t> </a:t>
            </a:r>
            <a:r>
              <a:rPr lang="es-ES_tradnl" sz="2800" b="1" dirty="0" err="1">
                <a:latin typeface="Cambria" panose="02040503050406030204" pitchFamily="18" charset="0"/>
              </a:rPr>
              <a:t>ıs</a:t>
            </a:r>
            <a:r>
              <a:rPr lang="es-ES_tradnl" sz="2800" b="1" dirty="0">
                <a:latin typeface="Cambria" panose="02040503050406030204" pitchFamily="18" charset="0"/>
              </a:rPr>
              <a:t> </a:t>
            </a:r>
            <a:r>
              <a:rPr lang="es-ES_tradnl" sz="2800" b="1" dirty="0" err="1">
                <a:latin typeface="Cambria" panose="02040503050406030204" pitchFamily="18" charset="0"/>
              </a:rPr>
              <a:t>an</a:t>
            </a:r>
            <a:r>
              <a:rPr lang="es-ES_tradnl" sz="2800" b="1" dirty="0">
                <a:latin typeface="Cambria" panose="02040503050406030204" pitchFamily="18" charset="0"/>
              </a:rPr>
              <a:t> </a:t>
            </a:r>
            <a:r>
              <a:rPr lang="es-ES_tradnl" sz="2800" b="1" dirty="0" err="1">
                <a:latin typeface="Cambria" panose="02040503050406030204" pitchFamily="18" charset="0"/>
              </a:rPr>
              <a:t>absurd</a:t>
            </a:r>
            <a:r>
              <a:rPr lang="es-ES_tradnl" sz="2800" b="1" dirty="0">
                <a:latin typeface="Cambria" panose="02040503050406030204" pitchFamily="18" charset="0"/>
              </a:rPr>
              <a:t> </a:t>
            </a:r>
            <a:r>
              <a:rPr lang="es-ES_tradnl" sz="2800" b="1" dirty="0" err="1">
                <a:latin typeface="Cambria" panose="02040503050406030204" pitchFamily="18" charset="0"/>
              </a:rPr>
              <a:t>song</a:t>
            </a:r>
            <a:r>
              <a:rPr lang="es-ES_tradnl" sz="2800" b="1" dirty="0">
                <a:latin typeface="Cambria" panose="020405030504060302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O </a:t>
            </a:r>
            <a:r>
              <a:rPr lang="tr-TR" sz="4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Sa</a:t>
            </a:r>
            <a:r>
              <a:rPr lang="tr-TR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tr-TR" sz="4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Sa</a:t>
            </a:r>
            <a:endParaRPr lang="en-ES" sz="4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>
                <a:latin typeface="Cambria" panose="02040503050406030204" pitchFamily="18" charset="0"/>
              </a:rPr>
              <a:t>La </a:t>
            </a:r>
            <a:r>
              <a:rPr lang="fr-FR" sz="2800" b="1" dirty="0" err="1">
                <a:latin typeface="Cambria" panose="02040503050406030204" pitchFamily="18" charset="0"/>
              </a:rPr>
              <a:t>ija</a:t>
            </a:r>
            <a:r>
              <a:rPr lang="fr-FR" sz="2800" b="1" dirty="0">
                <a:latin typeface="Cambria" panose="02040503050406030204" pitchFamily="18" charset="0"/>
              </a:rPr>
              <a:t> de la </a:t>
            </a:r>
            <a:r>
              <a:rPr lang="fr-FR" sz="2800" b="1" dirty="0" err="1">
                <a:latin typeface="Cambria" panose="02040503050406030204" pitchFamily="18" charset="0"/>
              </a:rPr>
              <a:t>vizina</a:t>
            </a:r>
            <a:r>
              <a:rPr lang="fr-FR" sz="2800" b="1" dirty="0">
                <a:latin typeface="Cambria" panose="02040503050406030204" pitchFamily="18" charset="0"/>
              </a:rPr>
              <a:t> oh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 err="1">
                <a:latin typeface="Cambria" panose="02040503050406030204" pitchFamily="18" charset="0"/>
              </a:rPr>
              <a:t>Ke</a:t>
            </a:r>
            <a:r>
              <a:rPr lang="fr-FR" sz="2800" b="1" dirty="0">
                <a:latin typeface="Cambria" panose="02040503050406030204" pitchFamily="18" charset="0"/>
              </a:rPr>
              <a:t> se yama </a:t>
            </a:r>
            <a:r>
              <a:rPr lang="fr-FR" sz="2800" b="1" dirty="0" err="1">
                <a:latin typeface="Cambria" panose="02040503050406030204" pitchFamily="18" charset="0"/>
              </a:rPr>
              <a:t>Karolina</a:t>
            </a:r>
            <a:r>
              <a:rPr lang="fr-FR" sz="2800" b="1" dirty="0">
                <a:latin typeface="Cambria" panose="02040503050406030204" pitchFamily="18" charset="0"/>
              </a:rPr>
              <a:t>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>
                <a:latin typeface="Cambria" panose="02040503050406030204" pitchFamily="18" charset="0"/>
              </a:rPr>
              <a:t>En </a:t>
            </a:r>
            <a:r>
              <a:rPr lang="fr-FR" sz="2800" b="1" dirty="0" err="1">
                <a:latin typeface="Cambria" panose="02040503050406030204" pitchFamily="18" charset="0"/>
              </a:rPr>
              <a:t>koryendo</a:t>
            </a:r>
            <a:r>
              <a:rPr lang="fr-FR" sz="2800" b="1" dirty="0">
                <a:latin typeface="Cambria" panose="02040503050406030204" pitchFamily="18" charset="0"/>
              </a:rPr>
              <a:t> se </a:t>
            </a:r>
            <a:r>
              <a:rPr lang="fr-FR" sz="2800" b="1" dirty="0" err="1">
                <a:latin typeface="Cambria" panose="02040503050406030204" pitchFamily="18" charset="0"/>
              </a:rPr>
              <a:t>kayo</a:t>
            </a:r>
            <a:r>
              <a:rPr lang="fr-FR" sz="2800" b="1" dirty="0">
                <a:latin typeface="Cambria" panose="02040503050406030204" pitchFamily="18" charset="0"/>
              </a:rPr>
              <a:t>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>
                <a:latin typeface="Cambria" panose="02040503050406030204" pitchFamily="18" charset="0"/>
              </a:rPr>
              <a:t>La tripa se le </a:t>
            </a:r>
            <a:r>
              <a:rPr lang="fr-FR" sz="2800" b="1" dirty="0" err="1">
                <a:latin typeface="Cambria" panose="02040503050406030204" pitchFamily="18" charset="0"/>
              </a:rPr>
              <a:t>unflo</a:t>
            </a:r>
            <a:r>
              <a:rPr lang="fr-FR" sz="2800" b="1" dirty="0">
                <a:latin typeface="Cambria" panose="02040503050406030204" pitchFamily="18" charset="0"/>
              </a:rPr>
              <a:t> o sa sa</a:t>
            </a:r>
          </a:p>
          <a:p>
            <a:pPr marL="0" indent="0">
              <a:spcBef>
                <a:spcPts val="0"/>
              </a:spcBef>
              <a:buNone/>
            </a:pP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b="1" dirty="0">
                <a:latin typeface="Cambria" panose="02040503050406030204" pitchFamily="18" charset="0"/>
              </a:rPr>
              <a:t>Al </a:t>
            </a:r>
            <a:r>
              <a:rPr lang="fr-FR" sz="2800" b="1" dirty="0" err="1">
                <a:latin typeface="Cambria" panose="02040503050406030204" pitchFamily="18" charset="0"/>
              </a:rPr>
              <a:t>ospital</a:t>
            </a:r>
            <a:r>
              <a:rPr lang="fr-FR" sz="2800" b="1" dirty="0">
                <a:latin typeface="Cambria" panose="02040503050406030204" pitchFamily="18" charset="0"/>
              </a:rPr>
              <a:t> se la </a:t>
            </a:r>
            <a:r>
              <a:rPr lang="fr-FR" sz="2800" b="1" dirty="0" err="1">
                <a:latin typeface="Cambria" panose="02040503050406030204" pitchFamily="18" charset="0"/>
              </a:rPr>
              <a:t>yevaron</a:t>
            </a:r>
            <a:r>
              <a:rPr lang="fr-FR" sz="2800" b="1" dirty="0">
                <a:latin typeface="Cambria" panose="02040503050406030204" pitchFamily="18" charset="0"/>
              </a:rPr>
              <a:t>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AR" sz="2800" b="1" dirty="0">
                <a:latin typeface="Cambria" panose="02040503050406030204" pitchFamily="18" charset="0"/>
              </a:rPr>
              <a:t>Operar la operaron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AR" sz="2800" b="1" dirty="0">
                <a:latin typeface="Cambria" panose="02040503050406030204" pitchFamily="18" charset="0"/>
              </a:rPr>
              <a:t>Grande fue el kavzo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AR" sz="2800" b="1" dirty="0">
                <a:latin typeface="Cambria" panose="02040503050406030204" pitchFamily="18" charset="0"/>
              </a:rPr>
              <a:t>Un gameyo le kitaron o sa sa</a:t>
            </a:r>
            <a:endParaRPr lang="en-ES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10 - O Sa Sa.MP3" descr="10 - O Sa Sa.MP3">
            <a:hlinkClick r:id="" action="ppaction://media"/>
            <a:extLst>
              <a:ext uri="{FF2B5EF4-FFF2-40B4-BE49-F238E27FC236}">
                <a16:creationId xmlns:a16="http://schemas.microsoft.com/office/drawing/2014/main" id="{9351E378-7A49-DC4E-81B8-AF85D6AD2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9283" y="925551"/>
            <a:ext cx="812800" cy="812800"/>
          </a:xfrm>
          <a:prstGeom prst="rect">
            <a:avLst/>
          </a:prstGeom>
        </p:spPr>
      </p:pic>
      <p:pic>
        <p:nvPicPr>
          <p:cNvPr id="5" name="3 Resim" descr="camel.gif">
            <a:extLst>
              <a:ext uri="{FF2B5EF4-FFF2-40B4-BE49-F238E27FC236}">
                <a16:creationId xmlns:a16="http://schemas.microsoft.com/office/drawing/2014/main" id="{5382FBE1-C75B-E947-BA1F-F1492D9616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7623" b="10481"/>
          <a:stretch/>
        </p:blipFill>
        <p:spPr>
          <a:xfrm>
            <a:off x="6560953" y="1738350"/>
            <a:ext cx="5171094" cy="5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69260"/>
          </a:xfrm>
        </p:spPr>
        <p:txBody>
          <a:bodyPr>
            <a:noAutofit/>
          </a:bodyPr>
          <a:lstStyle/>
          <a:p>
            <a:pPr algn="l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FOR READING MATERIALS AND MUSIC IN LADINO, GO TO:</a:t>
            </a:r>
            <a:br>
              <a:rPr lang="en-US" sz="32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www.istanbulsephardiccenter.com</a:t>
            </a:r>
            <a:br>
              <a:rPr lang="en-US" sz="32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90293" y="1528998"/>
            <a:ext cx="10270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3D056-F34E-7C49-AD30-5BAB2681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924">
            <a:off x="6553973" y="1420568"/>
            <a:ext cx="3139740" cy="2163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B5813-F81A-2F4F-82A7-70754A0F35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" y="1233181"/>
            <a:ext cx="3027559" cy="1720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711A5-3A36-9741-AF70-607204E5E9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738">
            <a:off x="225729" y="2712075"/>
            <a:ext cx="2291740" cy="2118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526A9-71E0-C246-B558-8FF006DBA6E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/>
          <a:stretch/>
        </p:blipFill>
        <p:spPr bwMode="auto">
          <a:xfrm>
            <a:off x="5154968" y="1011138"/>
            <a:ext cx="1723690" cy="244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FEFE2-A059-B84E-ADE7-3E5D2C41479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7839" r="12752" b="6606"/>
          <a:stretch/>
        </p:blipFill>
        <p:spPr bwMode="auto">
          <a:xfrm>
            <a:off x="9184365" y="501578"/>
            <a:ext cx="2393449" cy="2206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D69640-C56F-E043-9B78-8E981C4D5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062" y="1005734"/>
            <a:ext cx="1884591" cy="2447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A35D12-97B8-F247-B794-CBB0B118E48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9916" r="10547" b="12067"/>
          <a:stretch/>
        </p:blipFill>
        <p:spPr>
          <a:xfrm rot="934420">
            <a:off x="5198419" y="3681813"/>
            <a:ext cx="3705789" cy="2718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FED93-1A2D-CF4F-8208-03FAA9B02DE5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3"/>
          <a:stretch/>
        </p:blipFill>
        <p:spPr bwMode="auto">
          <a:xfrm rot="20713914">
            <a:off x="2353250" y="4105241"/>
            <a:ext cx="2177619" cy="2447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B91D0-C05D-8F45-ADD2-A7E4072763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83319">
            <a:off x="9081065" y="2587148"/>
            <a:ext cx="2664197" cy="24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1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 LISYON ES PARA AMBEZAR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PALAVRAS NEGRAS, </a:t>
            </a:r>
            <a:r>
              <a:rPr lang="en-US" sz="48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(bad words)</a:t>
            </a: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KIFURES </a:t>
            </a:r>
            <a:r>
              <a:rPr lang="en-US" sz="48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(swear words)</a:t>
            </a: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MALDISIONES </a:t>
            </a:r>
            <a:r>
              <a:rPr lang="en-US" sz="48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(curses)</a:t>
            </a: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ANEKDOTAS DEL BEL PARA ABASHO! </a:t>
            </a:r>
            <a:r>
              <a:rPr lang="en-US" sz="48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(spicy anecdotes)</a:t>
            </a: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LET US START WITH mild </a:t>
            </a:r>
            <a:r>
              <a:rPr lang="en-U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ınsults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We usually insult people with animal names: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LONSO – </a:t>
            </a:r>
            <a:r>
              <a:rPr lang="en-US" sz="4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BEAR (STUPID)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GAMEYO – </a:t>
            </a:r>
            <a:r>
              <a:rPr lang="en-US" sz="4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CAMEL (STUPID)</a:t>
            </a:r>
            <a:endParaRPr lang="en-US" sz="4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PERRO – </a:t>
            </a:r>
            <a:r>
              <a:rPr lang="en-US" sz="4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DOG (DEVILISH)</a:t>
            </a:r>
            <a:endParaRPr lang="en-US" sz="4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AZNO – </a:t>
            </a:r>
            <a:r>
              <a:rPr lang="en-US" sz="4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ASS (REALLY STUPID)</a:t>
            </a:r>
            <a:endParaRPr lang="en-US" sz="4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ES" sz="2400" dirty="0">
              <a:latin typeface="Palatino Linotype" panose="0204050205050503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WE CONTINUE WITH A 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MOST IMPORTANT WORD THAT IS USED VERY FREQUENTLY: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EL/un KULO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(ASS, BOTTOM, ASSHOLE)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800" b="1" dirty="0" err="1">
                <a:latin typeface="Cambria" panose="02040503050406030204" pitchFamily="18" charset="0"/>
              </a:rPr>
              <a:t>When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you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keep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callıng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and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there</a:t>
            </a:r>
            <a:r>
              <a:rPr lang="tr-TR" sz="2800" b="1" dirty="0">
                <a:latin typeface="Cambria" panose="02040503050406030204" pitchFamily="18" charset="0"/>
              </a:rPr>
              <a:t> ıs </a:t>
            </a:r>
            <a:r>
              <a:rPr lang="tr-TR" sz="2800" b="1" dirty="0" err="1">
                <a:latin typeface="Cambria" panose="02040503050406030204" pitchFamily="18" charset="0"/>
              </a:rPr>
              <a:t>no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answer</a:t>
            </a:r>
            <a:r>
              <a:rPr lang="tr-TR" sz="2800" b="1" dirty="0">
                <a:latin typeface="Cambria" panose="02040503050406030204" pitchFamily="18" charset="0"/>
              </a:rPr>
              <a:t>, </a:t>
            </a:r>
            <a:r>
              <a:rPr lang="tr-TR" sz="2800" b="1" dirty="0" err="1">
                <a:latin typeface="Cambria" panose="02040503050406030204" pitchFamily="18" charset="0"/>
              </a:rPr>
              <a:t>you</a:t>
            </a:r>
            <a:r>
              <a:rPr lang="tr-TR" sz="2800" b="1" dirty="0">
                <a:latin typeface="Cambria" panose="02040503050406030204" pitchFamily="18" charset="0"/>
              </a:rPr>
              <a:t> say: </a:t>
            </a:r>
          </a:p>
          <a:p>
            <a:pPr marL="0" indent="0">
              <a:buNone/>
            </a:pPr>
            <a:r>
              <a:rPr lang="tr-TR" sz="2800" b="1" dirty="0">
                <a:latin typeface="Cambria" panose="02040503050406030204" pitchFamily="18" charset="0"/>
              </a:rPr>
              <a:t>mı </a:t>
            </a:r>
            <a:r>
              <a:rPr lang="tr-TR" sz="2800" b="1" dirty="0" err="1">
                <a:latin typeface="Cambria" panose="02040503050406030204" pitchFamily="18" charset="0"/>
              </a:rPr>
              <a:t>kulo</a:t>
            </a:r>
            <a:r>
              <a:rPr lang="tr-TR" sz="2800" b="1" dirty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endParaRPr lang="tr-TR" sz="28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sz="2800" b="1" dirty="0" err="1">
                <a:latin typeface="Cambria" panose="02040503050406030204" pitchFamily="18" charset="0"/>
              </a:rPr>
              <a:t>When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someone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looks</a:t>
            </a:r>
            <a:r>
              <a:rPr lang="tr-TR" sz="2800" b="1" dirty="0">
                <a:latin typeface="Cambria" panose="02040503050406030204" pitchFamily="18" charset="0"/>
              </a:rPr>
              <a:t> </a:t>
            </a:r>
            <a:r>
              <a:rPr lang="tr-TR" sz="2800" b="1" dirty="0" err="1">
                <a:latin typeface="Cambria" panose="02040503050406030204" pitchFamily="18" charset="0"/>
              </a:rPr>
              <a:t>down</a:t>
            </a:r>
            <a:r>
              <a:rPr lang="tr-TR" sz="2800" b="1" dirty="0">
                <a:latin typeface="Cambria" panose="02040503050406030204" pitchFamily="18" charset="0"/>
              </a:rPr>
              <a:t> on </a:t>
            </a:r>
            <a:r>
              <a:rPr lang="tr-TR" sz="2800" b="1" dirty="0" err="1">
                <a:latin typeface="Cambria" panose="02040503050406030204" pitchFamily="18" charset="0"/>
              </a:rPr>
              <a:t>you</a:t>
            </a:r>
            <a:r>
              <a:rPr lang="tr-TR" sz="2800" b="1" dirty="0">
                <a:latin typeface="Cambria" panose="02040503050406030204" pitchFamily="18" charset="0"/>
              </a:rPr>
              <a:t>,  </a:t>
            </a:r>
            <a:r>
              <a:rPr lang="tr-TR" sz="2800" b="1" dirty="0" err="1">
                <a:latin typeface="Cambria" panose="02040503050406030204" pitchFamily="18" charset="0"/>
              </a:rPr>
              <a:t>you</a:t>
            </a:r>
            <a:r>
              <a:rPr lang="tr-TR" sz="2800" b="1" dirty="0">
                <a:latin typeface="Cambria" panose="02040503050406030204" pitchFamily="18" charset="0"/>
              </a:rPr>
              <a:t> say: </a:t>
            </a:r>
          </a:p>
          <a:p>
            <a:pPr marL="0" indent="0">
              <a:buNone/>
            </a:pPr>
            <a:r>
              <a:rPr lang="tr-TR" sz="2800" b="1" dirty="0">
                <a:latin typeface="Cambria" panose="02040503050406030204" pitchFamily="18" charset="0"/>
              </a:rPr>
              <a:t>ay, mı </a:t>
            </a:r>
            <a:r>
              <a:rPr lang="tr-TR" sz="2800" b="1" dirty="0" err="1">
                <a:latin typeface="Cambria" panose="02040503050406030204" pitchFamily="18" charset="0"/>
              </a:rPr>
              <a:t>kulo</a:t>
            </a:r>
            <a:r>
              <a:rPr lang="tr-TR" sz="2800" b="1" dirty="0">
                <a:latin typeface="Cambria" panose="02040503050406030204" pitchFamily="18" charset="0"/>
              </a:rPr>
              <a:t>!  </a:t>
            </a:r>
            <a:r>
              <a:rPr lang="tr-TR" sz="2800" b="1" dirty="0" err="1">
                <a:latin typeface="Cambria" panose="02040503050406030204" pitchFamily="18" charset="0"/>
              </a:rPr>
              <a:t>Or</a:t>
            </a:r>
            <a:r>
              <a:rPr lang="tr-TR" sz="2800" b="1" dirty="0">
                <a:latin typeface="Cambria" panose="02040503050406030204" pitchFamily="18" charset="0"/>
              </a:rPr>
              <a:t>  mı </a:t>
            </a:r>
            <a:r>
              <a:rPr lang="tr-TR" sz="2800" b="1" dirty="0" err="1">
                <a:latin typeface="Cambria" panose="02040503050406030204" pitchFamily="18" charset="0"/>
              </a:rPr>
              <a:t>kulo</a:t>
            </a:r>
            <a:r>
              <a:rPr lang="tr-TR" sz="2800" b="1" dirty="0">
                <a:latin typeface="Cambria" panose="02040503050406030204" pitchFamily="18" charset="0"/>
              </a:rPr>
              <a:t> me </a:t>
            </a:r>
            <a:r>
              <a:rPr lang="tr-TR" sz="2800" b="1" dirty="0" err="1">
                <a:latin typeface="Cambria" panose="02040503050406030204" pitchFamily="18" charset="0"/>
              </a:rPr>
              <a:t>sea</a:t>
            </a:r>
            <a:r>
              <a:rPr lang="tr-TR" sz="2800" b="1" dirty="0">
                <a:latin typeface="Cambria" panose="02040503050406030204" pitchFamily="18" charset="0"/>
              </a:rPr>
              <a:t>!</a:t>
            </a:r>
          </a:p>
          <a:p>
            <a:pPr marL="0" indent="0">
              <a:buNone/>
            </a:pPr>
            <a:endParaRPr lang="en-ES" sz="2400" dirty="0">
              <a:latin typeface="Palatino Linotype" panose="0204050205050503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4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E639F4-B296-7D4C-B2C4-61DDF237E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924">
            <a:off x="7651194" y="3407646"/>
            <a:ext cx="4149462" cy="2859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1" y="740229"/>
            <a:ext cx="12192001" cy="611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When someone does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somethıng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daring, you say: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Se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kere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(you need ass)</a:t>
            </a:r>
            <a:endParaRPr lang="en-US" sz="28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When you work for very little money, you say you work for: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Un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de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pıpıno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r>
              <a:rPr lang="en-US" sz="2800" dirty="0">
                <a:latin typeface="Cambria" panose="02040503050406030204" pitchFamily="18" charset="0"/>
              </a:rPr>
              <a:t> (a cucumber’s ass)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When someone nags all the time, you say: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Me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esta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sekando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el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(she </a:t>
            </a:r>
            <a:r>
              <a:rPr lang="en-US" sz="2800" dirty="0" err="1">
                <a:latin typeface="Cambria" panose="02040503050406030204" pitchFamily="18" charset="0"/>
              </a:rPr>
              <a:t>ıs</a:t>
            </a:r>
            <a:r>
              <a:rPr lang="en-US" sz="2800" dirty="0">
                <a:latin typeface="Cambria" panose="02040503050406030204" pitchFamily="18" charset="0"/>
              </a:rPr>
              <a:t> drying my ass)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When someone pretends to be sick, you say: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Tıene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el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dos </a:t>
            </a:r>
            <a:r>
              <a:rPr lang="en-US" sz="2800" dirty="0">
                <a:latin typeface="Cambria" panose="02040503050406030204" pitchFamily="18" charset="0"/>
              </a:rPr>
              <a:t>(has </a:t>
            </a:r>
            <a:r>
              <a:rPr lang="en-US" sz="2800" dirty="0" err="1">
                <a:latin typeface="Cambria" panose="02040503050406030204" pitchFamily="18" charset="0"/>
              </a:rPr>
              <a:t>hıs</a:t>
            </a:r>
            <a:r>
              <a:rPr lang="en-US" sz="2800" dirty="0">
                <a:latin typeface="Cambria" panose="02040503050406030204" pitchFamily="18" charset="0"/>
              </a:rPr>
              <a:t> ass </a:t>
            </a:r>
            <a:r>
              <a:rPr lang="en-US" sz="2800" dirty="0" err="1">
                <a:latin typeface="Cambria" panose="02040503050406030204" pitchFamily="18" charset="0"/>
              </a:rPr>
              <a:t>ın</a:t>
            </a:r>
            <a:r>
              <a:rPr lang="en-US" sz="2800" dirty="0">
                <a:latin typeface="Cambria" panose="02040503050406030204" pitchFamily="18" charset="0"/>
              </a:rPr>
              <a:t> two)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To describe someone really ugly, you say: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Nı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kara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nı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r>
              <a:rPr lang="en-US" sz="2800" dirty="0">
                <a:latin typeface="Cambria" panose="02040503050406030204" pitchFamily="18" charset="0"/>
              </a:rPr>
              <a:t>(neither </a:t>
            </a:r>
            <a:r>
              <a:rPr lang="en-US" sz="2800" dirty="0" err="1">
                <a:latin typeface="Cambria" panose="02040503050406030204" pitchFamily="18" charset="0"/>
              </a:rPr>
              <a:t>ın</a:t>
            </a:r>
            <a:r>
              <a:rPr lang="en-US" sz="2800" dirty="0">
                <a:latin typeface="Cambria" panose="02040503050406030204" pitchFamily="18" charset="0"/>
              </a:rPr>
              <a:t> face nor </a:t>
            </a:r>
            <a:r>
              <a:rPr lang="en-US" sz="2800" dirty="0" err="1">
                <a:latin typeface="Cambria" panose="02040503050406030204" pitchFamily="18" charset="0"/>
              </a:rPr>
              <a:t>ın</a:t>
            </a:r>
            <a:r>
              <a:rPr lang="en-US" sz="2800" dirty="0">
                <a:latin typeface="Cambria" panose="02040503050406030204" pitchFamily="18" charset="0"/>
              </a:rPr>
              <a:t> ass)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3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2A140-C4E8-F545-8EB5-9C12618B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924">
            <a:off x="8499747" y="1094379"/>
            <a:ext cx="3926847" cy="270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1" y="740229"/>
            <a:ext cx="12192001" cy="611777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When someone cannot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sıt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stıll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, you say: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puntudo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(pointed ass)</a:t>
            </a:r>
            <a:endParaRPr lang="en-US" sz="2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Tıene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shıshes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(has needles </a:t>
            </a: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ın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hıs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 ass)</a:t>
            </a:r>
            <a:endParaRPr lang="en-US" sz="2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Tıene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punchones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el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(has thorns </a:t>
            </a: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ın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hıs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 ass)</a:t>
            </a:r>
            <a:endParaRPr lang="en-US" sz="2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 de mal </a:t>
            </a:r>
            <a:r>
              <a:rPr lang="en-US" sz="2800" b="1" dirty="0" err="1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asıento</a:t>
            </a:r>
            <a:r>
              <a:rPr lang="en-US" sz="2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(an ass that cannot </a:t>
            </a: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sıt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 still)</a:t>
            </a:r>
            <a:endParaRPr lang="en-US" sz="2200" b="1" dirty="0">
              <a:solidFill>
                <a:srgbClr val="C0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When someone misunderstands what you say: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lo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tomó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por el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r>
              <a:rPr lang="en-US" sz="2200" dirty="0">
                <a:latin typeface="Cambria" panose="02040503050406030204" pitchFamily="18" charset="0"/>
              </a:rPr>
              <a:t>(he understood </a:t>
            </a:r>
            <a:r>
              <a:rPr lang="en-US" sz="2200" dirty="0" err="1">
                <a:latin typeface="Cambria" panose="02040503050406030204" pitchFamily="18" charset="0"/>
              </a:rPr>
              <a:t>ıt</a:t>
            </a:r>
            <a:r>
              <a:rPr lang="en-US" sz="2200" dirty="0">
                <a:latin typeface="Cambria" panose="02040503050406030204" pitchFamily="18" charset="0"/>
              </a:rPr>
              <a:t> from the ass)</a:t>
            </a:r>
            <a:endParaRPr lang="en-US" sz="22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When you want to tell someone to go f*ck themselves, you say: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Kome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mı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r>
              <a:rPr lang="en-US" sz="2800" dirty="0">
                <a:latin typeface="Cambria" panose="02040503050406030204" pitchFamily="18" charset="0"/>
              </a:rPr>
              <a:t>(eat my ass)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When you want to describe two very </a:t>
            </a:r>
            <a:r>
              <a:rPr lang="en-US" sz="2400" b="1" dirty="0" err="1">
                <a:latin typeface="Cambria" panose="02040503050406030204" pitchFamily="18" charset="0"/>
              </a:rPr>
              <a:t>ıntımate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</a:rPr>
              <a:t>frıends</a:t>
            </a:r>
            <a:r>
              <a:rPr lang="en-US" sz="2400" b="1" dirty="0">
                <a:latin typeface="Cambria" panose="02040503050406030204" pitchFamily="18" charset="0"/>
              </a:rPr>
              <a:t>, you say: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Dos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kulos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I una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nalga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(two asses </a:t>
            </a:r>
            <a:r>
              <a:rPr lang="en-US" sz="2800" dirty="0" err="1">
                <a:latin typeface="Cambria" panose="02040503050406030204" pitchFamily="18" charset="0"/>
              </a:rPr>
              <a:t>ın</a:t>
            </a:r>
            <a:r>
              <a:rPr lang="en-US" sz="2800" dirty="0">
                <a:latin typeface="Cambria" panose="02040503050406030204" pitchFamily="18" charset="0"/>
              </a:rPr>
              <a:t> one bottom)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When someone says something but means something entirely </a:t>
            </a:r>
            <a:r>
              <a:rPr lang="en-US" sz="2400" b="1" dirty="0" err="1">
                <a:latin typeface="Cambria" panose="02040503050406030204" pitchFamily="18" charset="0"/>
              </a:rPr>
              <a:t>dıfferent</a:t>
            </a:r>
            <a:r>
              <a:rPr lang="en-US" sz="2400" b="1" dirty="0">
                <a:latin typeface="Cambria" panose="02040503050406030204" pitchFamily="18" charset="0"/>
              </a:rPr>
              <a:t>, you say: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Del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kulo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al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puso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! </a:t>
            </a:r>
            <a:r>
              <a:rPr lang="en-US" sz="2800" dirty="0">
                <a:latin typeface="Cambria" panose="02040503050406030204" pitchFamily="18" charset="0"/>
              </a:rPr>
              <a:t>(from the bottom to the thumb)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40229"/>
            <a:ext cx="12191998" cy="611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Let us now look at some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ıdıoms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with the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ıllustrıous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word,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Aharva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no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pedo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(beating up the ass that has not farted. It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said when punishing an innocent person)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uno le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gole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bıen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el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pedo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su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(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To every person the fart of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own ass smells good.)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kada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chukal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mete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su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(he puts </a:t>
            </a:r>
            <a:r>
              <a:rPr lang="en-US" sz="2400" dirty="0" err="1">
                <a:solidFill>
                  <a:srgbClr val="002060"/>
                </a:solidFill>
                <a:latin typeface="Cambria" charset="0"/>
              </a:rPr>
              <a:t>hıs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 ass on every chamber pot. Nosy.)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Espantate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mujer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tıene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el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embasho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(beware of a woman who has her ass near the ground.)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La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sarten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le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dısho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a la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kaldera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vate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kulo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preto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vate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mas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aya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(the pot said to the pan: black ass, go away)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96EF6-FE5E-BC4D-A40F-6D36C978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924">
            <a:off x="10349375" y="300270"/>
            <a:ext cx="1804016" cy="12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40229"/>
            <a:ext cx="12191998" cy="6117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Let us now look at some swear words and curses that are really popular!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Azno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(ass! Asshole!)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Azno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charset="0"/>
              </a:rPr>
              <a:t>kuadrado</a:t>
            </a:r>
            <a:r>
              <a:rPr lang="en-US" sz="24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400" dirty="0">
                <a:solidFill>
                  <a:srgbClr val="002060"/>
                </a:solidFill>
                <a:latin typeface="Cambria" charset="0"/>
              </a:rPr>
              <a:t>(ass squared!)</a:t>
            </a:r>
            <a:endParaRPr lang="en-US" sz="2400" b="1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Azno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ıjo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 de un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azno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! /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azno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ıjo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otro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800" dirty="0">
                <a:solidFill>
                  <a:srgbClr val="002060"/>
                </a:solidFill>
                <a:latin typeface="Cambria" charset="0"/>
              </a:rPr>
              <a:t>(ass, son of an ass!)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Azer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aznedades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800" dirty="0">
                <a:solidFill>
                  <a:srgbClr val="002060"/>
                </a:solidFill>
                <a:latin typeface="Cambria" charset="0"/>
              </a:rPr>
              <a:t>(doing stupid things)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 err="1">
                <a:solidFill>
                  <a:srgbClr val="002060"/>
                </a:solidFill>
                <a:latin typeface="Cambria" charset="0"/>
              </a:rPr>
              <a:t>Azneyarse</a:t>
            </a:r>
            <a:r>
              <a:rPr lang="en-US" sz="2800" b="1" dirty="0">
                <a:solidFill>
                  <a:srgbClr val="002060"/>
                </a:solidFill>
                <a:latin typeface="Cambria" charset="0"/>
              </a:rPr>
              <a:t>! </a:t>
            </a:r>
            <a:r>
              <a:rPr lang="en-US" sz="2800" dirty="0">
                <a:solidFill>
                  <a:srgbClr val="002060"/>
                </a:solidFill>
                <a:latin typeface="Cambria" charset="0"/>
              </a:rPr>
              <a:t>(becoming an ass!)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002060"/>
              </a:solidFill>
              <a:latin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657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8C23314-66C3-9847-9D99-0A2C51C8913B}" vid="{800566C4-39A3-4346-A003-11AA9A6D0C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4077</TotalTime>
  <Words>1686</Words>
  <Application>Microsoft Macintosh PowerPoint</Application>
  <PresentationFormat>Widescreen</PresentationFormat>
  <Paragraphs>234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Palatino Linotype</vt:lpstr>
      <vt:lpstr>Tw Cen MT</vt:lpstr>
      <vt:lpstr>Theme1</vt:lpstr>
      <vt:lpstr>KURSO DE JUDEO-ESPANYOL 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KURSO DE JUDEO-ESPANYOL</vt:lpstr>
      <vt:lpstr>  FOR READING MATERIALS AND MUSIC IN LADINO, GO TO: www.istanbulsephardiccenter.com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KURSO DE JUDEO-ESPANYOL </dc:title>
  <dc:subject/>
  <dc:creator>Microsoft Office User</dc:creator>
  <cp:keywords/>
  <dc:description/>
  <cp:lastModifiedBy>Microsoft Office User</cp:lastModifiedBy>
  <cp:revision>358</cp:revision>
  <dcterms:created xsi:type="dcterms:W3CDTF">2017-04-24T11:22:56Z</dcterms:created>
  <dcterms:modified xsi:type="dcterms:W3CDTF">2021-01-20T18:13:36Z</dcterms:modified>
  <cp:category/>
</cp:coreProperties>
</file>