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8" r:id="rId3"/>
    <p:sldId id="281" r:id="rId4"/>
    <p:sldId id="259" r:id="rId5"/>
    <p:sldId id="260" r:id="rId6"/>
    <p:sldId id="261" r:id="rId7"/>
    <p:sldId id="277" r:id="rId8"/>
    <p:sldId id="278" r:id="rId9"/>
    <p:sldId id="279" r:id="rId10"/>
    <p:sldId id="280" r:id="rId11"/>
    <p:sldId id="262" r:id="rId12"/>
    <p:sldId id="263" r:id="rId13"/>
    <p:sldId id="264" r:id="rId14"/>
    <p:sldId id="265" r:id="rId15"/>
    <p:sldId id="266" r:id="rId16"/>
    <p:sldId id="267" r:id="rId17"/>
    <p:sldId id="268" r:id="rId18"/>
    <p:sldId id="269"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94684"/>
  </p:normalViewPr>
  <p:slideViewPr>
    <p:cSldViewPr snapToGrid="0" snapToObjects="1">
      <p:cViewPr varScale="1">
        <p:scale>
          <a:sx n="114" d="100"/>
          <a:sy n="114" d="100"/>
        </p:scale>
        <p:origin x="6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26A28-0399-CE43-B053-494CF888B9CC}" type="datetimeFigureOut">
              <a:rPr lang="en-US" smtClean="0"/>
              <a:t>12/23/20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23E4F-31B3-CA4C-967E-C91E4021EB01}" type="slidenum">
              <a:rPr lang="en-US" smtClean="0"/>
              <a:t>‹#›</a:t>
            </a:fld>
            <a:endParaRPr lang="en-US"/>
          </a:p>
        </p:txBody>
      </p:sp>
    </p:spTree>
    <p:extLst>
      <p:ext uri="{BB962C8B-B14F-4D97-AF65-F5344CB8AC3E}">
        <p14:creationId xmlns:p14="http://schemas.microsoft.com/office/powerpoint/2010/main" val="43397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853A6-0C06-3F43-98BC-8A44D3EBBFBA}"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04853A6-0C06-3F43-98BC-8A44D3EBBFBA}" type="datetimeFigureOut">
              <a:rPr lang="en-US" smtClean="0"/>
              <a:t>12/23/20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04853A6-0C06-3F43-98BC-8A44D3EBBFBA}" type="datetimeFigureOut">
              <a:rPr lang="en-US" smtClean="0"/>
              <a:t>12/23/20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853A6-0C06-3F43-98BC-8A44D3EBBFBA}"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853A6-0C06-3F43-98BC-8A44D3EBBFBA}"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853A6-0C06-3F43-98BC-8A44D3EBBFBA}"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853A6-0C06-3F43-98BC-8A44D3EBBFBA}"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853A6-0C06-3F43-98BC-8A44D3EBBFBA}" type="datetimeFigureOut">
              <a:rPr lang="en-US" smtClean="0"/>
              <a:t>12/23/20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853A6-0C06-3F43-98BC-8A44D3EBBFBA}" type="datetimeFigureOut">
              <a:rPr lang="en-US" smtClean="0"/>
              <a:t>12/23/20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04853A6-0C06-3F43-98BC-8A44D3EBBFBA}" type="datetimeFigureOut">
              <a:rPr lang="en-US" smtClean="0"/>
              <a:t>12/23/20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3A6-0C06-3F43-98BC-8A44D3EBBFBA}"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B2598-DEDB-2D46-B6CA-E6F2D4AD0B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04853A6-0C06-3F43-98BC-8A44D3EBBFBA}" type="datetimeFigureOut">
              <a:rPr lang="en-US" smtClean="0"/>
              <a:t>12/23/20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E6B2598-DEDB-2D46-B6CA-E6F2D4AD0BB3}" type="slidenum">
              <a:rPr lang="en-US" smtClean="0"/>
              <a:t>‹#›</a:t>
            </a:fld>
            <a:endParaRPr lang="en-US"/>
          </a:p>
        </p:txBody>
      </p:sp>
    </p:spTree>
    <p:extLst>
      <p:ext uri="{BB962C8B-B14F-4D97-AF65-F5344CB8AC3E}">
        <p14:creationId xmlns:p14="http://schemas.microsoft.com/office/powerpoint/2010/main" val="67983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efarad.com.tr/" TargetMode="External"/><Relationship Id="rId2" Type="http://schemas.openxmlformats.org/officeDocument/2006/relationships/hyperlink" Target="http://www.istanbulsephardiccent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517"/>
            <a:ext cx="12192000" cy="1596177"/>
          </a:xfrm>
        </p:spPr>
        <p:txBody>
          <a:bodyPr>
            <a:noAutofit/>
          </a:bodyPr>
          <a:lstStyle/>
          <a:p>
            <a:r>
              <a:rPr lang="en-US" sz="6000" b="1" dirty="0">
                <a:solidFill>
                  <a:srgbClr val="C00000"/>
                </a:solidFill>
                <a:latin typeface="Cambria" charset="0"/>
                <a:ea typeface="Cambria" charset="0"/>
                <a:cs typeface="Cambria" charset="0"/>
              </a:rPr>
              <a:t>KURSO DE JUDEO-ESPANYOL</a:t>
            </a:r>
            <a:br>
              <a:rPr lang="en-US" sz="6000" dirty="0"/>
            </a:br>
            <a:endParaRPr lang="en-US" sz="6000" dirty="0"/>
          </a:p>
        </p:txBody>
      </p:sp>
      <p:sp>
        <p:nvSpPr>
          <p:cNvPr id="3" name="Content Placeholder 2"/>
          <p:cNvSpPr>
            <a:spLocks noGrp="1"/>
          </p:cNvSpPr>
          <p:nvPr>
            <p:ph sz="quarter" idx="13"/>
          </p:nvPr>
        </p:nvSpPr>
        <p:spPr>
          <a:xfrm>
            <a:off x="0" y="2367092"/>
            <a:ext cx="12192000" cy="3424107"/>
          </a:xfrm>
          <a:prstGeom prst="rect">
            <a:avLst/>
          </a:prstGeom>
        </p:spPr>
        <p:txBody>
          <a:bodyPr>
            <a:normAutofit/>
          </a:bodyPr>
          <a:lstStyle/>
          <a:p>
            <a:pPr marL="0" lvl="0" indent="0" algn="ctr">
              <a:lnSpc>
                <a:spcPct val="100000"/>
              </a:lnSpc>
              <a:spcBef>
                <a:spcPts val="0"/>
              </a:spcBef>
              <a:buClrTx/>
              <a:buNone/>
            </a:pPr>
            <a:endParaRPr lang="en-US" sz="6000" b="1" dirty="0">
              <a:solidFill>
                <a:srgbClr val="002060"/>
              </a:solidFill>
              <a:latin typeface="Cambria" charset="0"/>
              <a:ea typeface="Cambria" charset="0"/>
              <a:cs typeface="Cambria" charset="0"/>
            </a:endParaRPr>
          </a:p>
          <a:p>
            <a:pPr marL="0" lvl="0" indent="0" algn="ctr">
              <a:lnSpc>
                <a:spcPct val="100000"/>
              </a:lnSpc>
              <a:spcBef>
                <a:spcPts val="0"/>
              </a:spcBef>
              <a:buClrTx/>
              <a:buNone/>
            </a:pPr>
            <a:r>
              <a:rPr lang="en-US" sz="6000" b="1" dirty="0">
                <a:solidFill>
                  <a:srgbClr val="002060"/>
                </a:solidFill>
                <a:latin typeface="Cambria" charset="0"/>
                <a:ea typeface="Cambria" charset="0"/>
                <a:cs typeface="Cambria" charset="0"/>
              </a:rPr>
              <a:t>LISYON # 2</a:t>
            </a:r>
            <a:endParaRPr lang="en-US" sz="6000" dirty="0">
              <a:solidFill>
                <a:srgbClr val="002060"/>
              </a:solidFill>
            </a:endParaRPr>
          </a:p>
        </p:txBody>
      </p:sp>
    </p:spTree>
    <p:extLst>
      <p:ext uri="{BB962C8B-B14F-4D97-AF65-F5344CB8AC3E}">
        <p14:creationId xmlns:p14="http://schemas.microsoft.com/office/powerpoint/2010/main" val="896785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974360"/>
          </a:xfrm>
        </p:spPr>
        <p:txBody>
          <a:bodyPr/>
          <a:lstStyle/>
          <a:p>
            <a:r>
              <a:rPr lang="en-US" b="1" dirty="0">
                <a:solidFill>
                  <a:srgbClr val="C00000"/>
                </a:solidFill>
                <a:latin typeface="Cambria" charset="0"/>
                <a:ea typeface="Cambria" charset="0"/>
                <a:cs typeface="Cambria" charset="0"/>
              </a:rPr>
              <a:t>KURSO DE JUDEO-ESPANYOL</a:t>
            </a:r>
            <a:endParaRPr lang="en-US" dirty="0"/>
          </a:p>
        </p:txBody>
      </p:sp>
      <p:sp>
        <p:nvSpPr>
          <p:cNvPr id="3" name="Content Placeholder 2"/>
          <p:cNvSpPr>
            <a:spLocks noGrp="1"/>
          </p:cNvSpPr>
          <p:nvPr>
            <p:ph sz="quarter" idx="13"/>
          </p:nvPr>
        </p:nvSpPr>
        <p:spPr>
          <a:xfrm>
            <a:off x="0" y="974362"/>
            <a:ext cx="12192000" cy="5883638"/>
          </a:xfrm>
        </p:spPr>
        <p:txBody>
          <a:bodyPr>
            <a:normAutofit fontScale="92500" lnSpcReduction="20000"/>
          </a:bodyPr>
          <a:lstStyle/>
          <a:p>
            <a:pPr marL="0" indent="0">
              <a:lnSpc>
                <a:spcPct val="100000"/>
              </a:lnSpc>
              <a:spcBef>
                <a:spcPts val="0"/>
              </a:spcBef>
              <a:buClrTx/>
              <a:buNone/>
            </a:pPr>
            <a:r>
              <a:rPr lang="en-US" sz="2800" b="1" dirty="0">
                <a:latin typeface="Cambria" charset="0"/>
                <a:ea typeface="Cambria" charset="0"/>
                <a:cs typeface="Cambria" charset="0"/>
              </a:rPr>
              <a:t>LISTA DE VOKABULARIO: - VOCABULARY LIST</a:t>
            </a:r>
          </a:p>
          <a:p>
            <a:pPr marL="0" indent="0">
              <a:lnSpc>
                <a:spcPct val="100000"/>
              </a:lnSpc>
              <a:spcBef>
                <a:spcPts val="0"/>
              </a:spcBef>
              <a:buClrTx/>
              <a:buNone/>
            </a:pP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KANTIKA				: SONG</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LISYON				: LESSON</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PROFESOR / PROFESORA	            : TEACHER (MASC. / FEM.)</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ESTUDIANTE			: STUDENT</a:t>
            </a:r>
          </a:p>
          <a:p>
            <a:pPr marL="0" lvl="0" indent="0">
              <a:lnSpc>
                <a:spcPct val="100000"/>
              </a:lnSpc>
              <a:spcBef>
                <a:spcPts val="0"/>
              </a:spcBef>
              <a:buClrTx/>
              <a:buNone/>
              <a:defRPr/>
            </a:pPr>
            <a:r>
              <a:rPr lang="en-US" sz="2800" dirty="0">
                <a:latin typeface="Cambria" charset="0"/>
                <a:ea typeface="Cambria" charset="0"/>
                <a:cs typeface="Cambria" charset="0"/>
              </a:rPr>
              <a:t>DOKTOR /DOKTORA		: DOCTOR (MASC. / FEM.)</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ARKITEKTA				: ARCHITECT</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DJORNALISTA			: REPORTER</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KOMO?				: HOW?</a:t>
            </a:r>
          </a:p>
          <a:p>
            <a:pPr marL="0" lvl="0" indent="0">
              <a:lnSpc>
                <a:spcPct val="100000"/>
              </a:lnSpc>
              <a:spcBef>
                <a:spcPts val="0"/>
              </a:spcBef>
              <a:buClrTx/>
              <a:buNone/>
              <a:defRPr/>
            </a:pPr>
            <a:r>
              <a:rPr lang="en-US" sz="2800" dirty="0">
                <a:latin typeface="Cambria" charset="0"/>
                <a:ea typeface="Cambria" charset="0"/>
                <a:cs typeface="Cambria" charset="0"/>
              </a:rPr>
              <a:t>MANSEVO / MANSEVA		: YOUNG (MASC. / FEM.)</a:t>
            </a:r>
          </a:p>
          <a:p>
            <a:pPr marL="0" lvl="0" indent="0">
              <a:lnSpc>
                <a:spcPct val="100000"/>
              </a:lnSpc>
              <a:spcBef>
                <a:spcPts val="0"/>
              </a:spcBef>
              <a:buClrTx/>
              <a:buNone/>
              <a:defRPr/>
            </a:pPr>
            <a:r>
              <a:rPr lang="en-US" sz="2800" dirty="0">
                <a:latin typeface="Cambria" charset="0"/>
                <a:ea typeface="Cambria" charset="0"/>
                <a:cs typeface="Cambria" charset="0"/>
              </a:rPr>
              <a:t>VIEJO / VIEJA			: OLD (MASC. / FEM.)</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MUJER				: WIFE (DİŞİL)	</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MARIDO				: HUSBAND (ERİL)</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GRASIAS				: THANKS</a:t>
            </a:r>
          </a:p>
          <a:p>
            <a:pPr marL="0" lvl="0" indent="0">
              <a:lnSpc>
                <a:spcPct val="100000"/>
              </a:lnSpc>
              <a:spcBef>
                <a:spcPts val="0"/>
              </a:spcBef>
              <a:buClrTx/>
              <a:buNone/>
              <a:defRPr/>
            </a:pPr>
            <a:r>
              <a:rPr lang="en-US" sz="2800" dirty="0">
                <a:latin typeface="Cambria" charset="0"/>
                <a:ea typeface="Cambria" charset="0"/>
                <a:cs typeface="Cambria" charset="0"/>
              </a:rPr>
              <a:t>BUENO / BUENA			: GOOD(MASC. / FEM.)</a:t>
            </a:r>
          </a:p>
          <a:p>
            <a:pPr marL="0" lvl="0" indent="0">
              <a:lnSpc>
                <a:spcPct val="100000"/>
              </a:lnSpc>
              <a:spcBef>
                <a:spcPts val="0"/>
              </a:spcBef>
              <a:buClrTx/>
              <a:buNone/>
              <a:defRPr/>
            </a:pPr>
            <a:r>
              <a:rPr lang="en-US" sz="2800" dirty="0">
                <a:latin typeface="Cambria" charset="0"/>
                <a:ea typeface="Cambria" charset="0"/>
                <a:cs typeface="Cambria" charset="0"/>
              </a:rPr>
              <a:t>MUNCHO / MUNCHA		: A LOT (MASC. / FEM.)</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I					: AND</a:t>
            </a:r>
          </a:p>
        </p:txBody>
      </p:sp>
    </p:spTree>
    <p:extLst>
      <p:ext uri="{BB962C8B-B14F-4D97-AF65-F5344CB8AC3E}">
        <p14:creationId xmlns:p14="http://schemas.microsoft.com/office/powerpoint/2010/main" val="160117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1999" cy="239842"/>
          </a:xfrm>
        </p:spPr>
        <p:txBody>
          <a:bodyPr>
            <a:noAutofit/>
          </a:bodyPr>
          <a:lstStyle/>
          <a:p>
            <a:br>
              <a:rPr lang="en-US" sz="4800" dirty="0"/>
            </a:br>
            <a:endParaRPr lang="en-US" sz="4800" dirty="0"/>
          </a:p>
        </p:txBody>
      </p:sp>
      <p:sp>
        <p:nvSpPr>
          <p:cNvPr id="3" name="Content Placeholder 2"/>
          <p:cNvSpPr>
            <a:spLocks noGrp="1"/>
          </p:cNvSpPr>
          <p:nvPr>
            <p:ph sz="quarter" idx="13"/>
          </p:nvPr>
        </p:nvSpPr>
        <p:spPr>
          <a:xfrm>
            <a:off x="-1" y="1"/>
            <a:ext cx="12191999" cy="6858000"/>
          </a:xfrm>
        </p:spPr>
        <p:txBody>
          <a:bodyPr numCol="2">
            <a:noAutofit/>
          </a:bodyPr>
          <a:lstStyle/>
          <a:p>
            <a:pPr marL="0" indent="0">
              <a:buNone/>
            </a:pPr>
            <a:r>
              <a:rPr lang="tr-TR" sz="2800" b="1" dirty="0">
                <a:latin typeface="Cambria" charset="0"/>
                <a:ea typeface="Cambria" charset="0"/>
                <a:cs typeface="Cambria" charset="0"/>
              </a:rPr>
              <a:t>IV.  DIALOGO</a:t>
            </a:r>
            <a:endParaRPr lang="en-US" sz="2800" b="1" dirty="0">
              <a:latin typeface="Cambria" charset="0"/>
              <a:ea typeface="Cambria" charset="0"/>
              <a:cs typeface="Cambria" charset="0"/>
            </a:endParaRPr>
          </a:p>
          <a:p>
            <a:pPr marL="0" indent="0">
              <a:buNone/>
            </a:pPr>
            <a:r>
              <a:rPr lang="tr-TR" sz="2800" b="1" cap="none" dirty="0">
                <a:latin typeface="Cambria" charset="0"/>
                <a:ea typeface="Cambria" charset="0"/>
                <a:cs typeface="Cambria" charset="0"/>
              </a:rPr>
              <a:t>Sami	:  Keres </a:t>
            </a:r>
            <a:r>
              <a:rPr lang="tr-TR" sz="2800" b="1" cap="none" dirty="0" err="1">
                <a:latin typeface="Cambria" charset="0"/>
                <a:ea typeface="Cambria" charset="0"/>
                <a:cs typeface="Cambria" charset="0"/>
              </a:rPr>
              <a:t>estudiar</a:t>
            </a:r>
            <a:r>
              <a:rPr lang="tr-TR" sz="2800" b="1" cap="none" dirty="0">
                <a:latin typeface="Cambria" charset="0"/>
                <a:ea typeface="Cambria" charset="0"/>
                <a:cs typeface="Cambria" charset="0"/>
              </a:rPr>
              <a:t> kon mi     		    </a:t>
            </a:r>
            <a:r>
              <a:rPr lang="tr-TR" sz="2800" b="1" cap="none" dirty="0" err="1">
                <a:latin typeface="Cambria" charset="0"/>
                <a:ea typeface="Cambria" charset="0"/>
                <a:cs typeface="Cambria" charset="0"/>
              </a:rPr>
              <a:t>esta</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noche</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a:t>
            </a:r>
            <a:r>
              <a:rPr lang="tr-TR" sz="2800" b="1" cap="none" dirty="0" err="1">
                <a:latin typeface="Cambria" charset="0"/>
                <a:ea typeface="Cambria" charset="0"/>
                <a:cs typeface="Cambria" charset="0"/>
              </a:rPr>
              <a:t>Regreto</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muncho</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ma</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esta</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noche</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no</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puedo</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estudiar</a:t>
            </a:r>
            <a:r>
              <a:rPr lang="tr-TR" sz="2800" b="1" cap="none" dirty="0">
                <a:latin typeface="Cambria" charset="0"/>
                <a:ea typeface="Cambria" charset="0"/>
                <a:cs typeface="Cambria" charset="0"/>
              </a:rPr>
              <a:t> kon ti.  </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Sami	:  Deke?</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a:t>
            </a:r>
            <a:r>
              <a:rPr lang="tr-TR" sz="2800" b="1" cap="none" dirty="0" err="1">
                <a:latin typeface="Cambria" charset="0"/>
                <a:ea typeface="Cambria" charset="0"/>
                <a:cs typeface="Cambria" charset="0"/>
              </a:rPr>
              <a:t>Porke</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esta</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noche</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tengo</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musafires</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Sami	:  I </a:t>
            </a:r>
            <a:r>
              <a:rPr lang="tr-TR" sz="2800" b="1" cap="none" dirty="0" err="1">
                <a:latin typeface="Cambria" charset="0"/>
                <a:ea typeface="Cambria" charset="0"/>
                <a:cs typeface="Cambria" charset="0"/>
              </a:rPr>
              <a:t>amanyana</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a:t>
            </a:r>
            <a:r>
              <a:rPr lang="tr-TR" sz="2800" b="1" cap="none" dirty="0" err="1">
                <a:latin typeface="Cambria" charset="0"/>
                <a:ea typeface="Cambria" charset="0"/>
                <a:cs typeface="Cambria" charset="0"/>
              </a:rPr>
              <a:t>Amanyana</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puedemos</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estudiar</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endjuntos</a:t>
            </a:r>
            <a:r>
              <a:rPr lang="tr-TR" sz="2800" b="1" cap="none" dirty="0">
                <a:latin typeface="Cambria" charset="0"/>
                <a:ea typeface="Cambria" charset="0"/>
                <a:cs typeface="Cambria" charset="0"/>
              </a:rPr>
              <a:t> si 		   keres.</a:t>
            </a:r>
            <a:endParaRPr lang="en-US" sz="2800" b="1" cap="none" dirty="0">
              <a:latin typeface="Cambria" charset="0"/>
              <a:ea typeface="Cambria" charset="0"/>
              <a:cs typeface="Cambria" charset="0"/>
            </a:endParaRPr>
          </a:p>
          <a:p>
            <a:pPr marL="0" indent="0">
              <a:lnSpc>
                <a:spcPct val="100000"/>
              </a:lnSpc>
              <a:buNone/>
            </a:pPr>
            <a:endParaRPr lang="tr-TR" sz="2800" b="1" cap="none" dirty="0">
              <a:latin typeface="Cambria" charset="0"/>
              <a:ea typeface="Cambria" charset="0"/>
              <a:cs typeface="Cambria" charset="0"/>
            </a:endParaRPr>
          </a:p>
          <a:p>
            <a:pPr marL="0" indent="0">
              <a:lnSpc>
                <a:spcPct val="100000"/>
              </a:lnSpc>
              <a:buNone/>
            </a:pPr>
            <a:endParaRPr lang="tr-TR"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Sami	:  En mi kaza o en tu 			   kaza?</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Me es </a:t>
            </a:r>
            <a:r>
              <a:rPr lang="tr-TR" sz="2800" b="1" cap="none" dirty="0" err="1">
                <a:latin typeface="Cambria" charset="0"/>
                <a:ea typeface="Cambria" charset="0"/>
                <a:cs typeface="Cambria" charset="0"/>
              </a:rPr>
              <a:t>igual</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Sami	:  En mi kaza </a:t>
            </a:r>
            <a:r>
              <a:rPr lang="tr-TR" sz="2800" b="1" cap="none" dirty="0" err="1">
                <a:latin typeface="Cambria" charset="0"/>
                <a:ea typeface="Cambria" charset="0"/>
                <a:cs typeface="Cambria" charset="0"/>
              </a:rPr>
              <a:t>alora</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a:t>
            </a:r>
            <a:r>
              <a:rPr lang="tr-TR" sz="2800" b="1" cap="none" dirty="0" err="1">
                <a:latin typeface="Cambria" charset="0"/>
                <a:ea typeface="Cambria" charset="0"/>
                <a:cs typeface="Cambria" charset="0"/>
              </a:rPr>
              <a:t>Bueno</a:t>
            </a:r>
            <a:r>
              <a:rPr lang="tr-TR" sz="2800" b="1" cap="none" dirty="0">
                <a:latin typeface="Cambria" charset="0"/>
                <a:ea typeface="Cambria" charset="0"/>
                <a:cs typeface="Cambria" charset="0"/>
              </a:rPr>
              <a:t>, a ke ora?</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Sami	:  A </a:t>
            </a:r>
            <a:r>
              <a:rPr lang="tr-TR" sz="2800" b="1" cap="none" dirty="0" err="1">
                <a:latin typeface="Cambria" charset="0"/>
                <a:ea typeface="Cambria" charset="0"/>
                <a:cs typeface="Cambria" charset="0"/>
              </a:rPr>
              <a:t>las</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siete</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a:t>
            </a:r>
            <a:r>
              <a:rPr lang="tr-TR" sz="2800" b="1" cap="none" dirty="0" err="1">
                <a:latin typeface="Cambria" charset="0"/>
                <a:ea typeface="Cambria" charset="0"/>
                <a:cs typeface="Cambria" charset="0"/>
              </a:rPr>
              <a:t>Mijor</a:t>
            </a:r>
            <a:r>
              <a:rPr lang="tr-TR" sz="2800" b="1" cap="none" dirty="0">
                <a:latin typeface="Cambria" charset="0"/>
                <a:ea typeface="Cambria" charset="0"/>
                <a:cs typeface="Cambria" charset="0"/>
              </a:rPr>
              <a:t> es a </a:t>
            </a:r>
            <a:r>
              <a:rPr lang="tr-TR" sz="2800" b="1" cap="none" dirty="0" err="1">
                <a:latin typeface="Cambria" charset="0"/>
                <a:ea typeface="Cambria" charset="0"/>
                <a:cs typeface="Cambria" charset="0"/>
              </a:rPr>
              <a:t>las</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sesh</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Sami	:  </a:t>
            </a:r>
            <a:r>
              <a:rPr lang="tr-TR" sz="2800" b="1" cap="none" dirty="0" err="1">
                <a:latin typeface="Cambria" charset="0"/>
                <a:ea typeface="Cambria" charset="0"/>
                <a:cs typeface="Cambria" charset="0"/>
              </a:rPr>
              <a:t>Bueno</a:t>
            </a:r>
            <a:r>
              <a:rPr lang="tr-TR" sz="2800" b="1" cap="none" dirty="0">
                <a:latin typeface="Cambria" charset="0"/>
                <a:ea typeface="Cambria" charset="0"/>
                <a:cs typeface="Cambria" charset="0"/>
              </a:rPr>
              <a:t>, al </a:t>
            </a:r>
            <a:r>
              <a:rPr lang="tr-TR" sz="2800" b="1" cap="none" dirty="0" err="1">
                <a:latin typeface="Cambria" charset="0"/>
                <a:ea typeface="Cambria" charset="0"/>
                <a:cs typeface="Cambria" charset="0"/>
              </a:rPr>
              <a:t>vermos</a:t>
            </a:r>
            <a:r>
              <a:rPr lang="tr-TR" sz="2800" b="1" cap="none" dirty="0">
                <a:latin typeface="Cambria" charset="0"/>
                <a:ea typeface="Cambria" charset="0"/>
                <a:cs typeface="Cambria" charset="0"/>
              </a:rPr>
              <a:t> a </a:t>
            </a:r>
            <a:r>
              <a:rPr lang="tr-TR" sz="2800" b="1" cap="none" dirty="0" err="1">
                <a:latin typeface="Cambria" charset="0"/>
                <a:ea typeface="Cambria" charset="0"/>
                <a:cs typeface="Cambria" charset="0"/>
              </a:rPr>
              <a:t>las</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sesh</a:t>
            </a:r>
            <a:r>
              <a:rPr lang="tr-TR" sz="2800" b="1" cap="none" dirty="0">
                <a:latin typeface="Cambria" charset="0"/>
                <a:ea typeface="Cambria" charset="0"/>
                <a:cs typeface="Cambria" charset="0"/>
              </a:rPr>
              <a:t> </a:t>
            </a:r>
            <a:r>
              <a:rPr lang="tr-TR" sz="2800" b="1" cap="none" dirty="0" err="1">
                <a:latin typeface="Cambria" charset="0"/>
                <a:ea typeface="Cambria" charset="0"/>
                <a:cs typeface="Cambria" charset="0"/>
              </a:rPr>
              <a:t>amanyana</a:t>
            </a:r>
            <a:r>
              <a:rPr lang="tr-TR" sz="2800" b="1" cap="none" dirty="0">
                <a:latin typeface="Cambria" charset="0"/>
                <a:ea typeface="Cambria" charset="0"/>
                <a:cs typeface="Cambria" charset="0"/>
              </a:rPr>
              <a:t> la </a:t>
            </a:r>
            <a:r>
              <a:rPr lang="tr-TR" sz="2800" b="1" cap="none" dirty="0" err="1">
                <a:latin typeface="Cambria" charset="0"/>
                <a:ea typeface="Cambria" charset="0"/>
                <a:cs typeface="Cambria" charset="0"/>
              </a:rPr>
              <a:t>tadre</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indent="0">
              <a:lnSpc>
                <a:spcPct val="100000"/>
              </a:lnSpc>
              <a:buNone/>
            </a:pPr>
            <a:r>
              <a:rPr lang="tr-TR" sz="2800" b="1" cap="none" dirty="0">
                <a:latin typeface="Cambria" charset="0"/>
                <a:ea typeface="Cambria" charset="0"/>
                <a:cs typeface="Cambria" charset="0"/>
              </a:rPr>
              <a:t>Suzi	:  Si, al </a:t>
            </a:r>
            <a:r>
              <a:rPr lang="tr-TR" sz="2800" b="1" cap="none" dirty="0" err="1">
                <a:latin typeface="Cambria" charset="0"/>
                <a:ea typeface="Cambria" charset="0"/>
                <a:cs typeface="Cambria" charset="0"/>
              </a:rPr>
              <a:t>vermos</a:t>
            </a:r>
            <a:r>
              <a:rPr lang="tr-TR" sz="2800" b="1" cap="none" dirty="0">
                <a:latin typeface="Cambria" charset="0"/>
                <a:ea typeface="Cambria" charset="0"/>
                <a:cs typeface="Cambria" charset="0"/>
              </a:rPr>
              <a:t>.</a:t>
            </a:r>
            <a:endParaRPr lang="en-US" sz="2800" b="1" cap="none" dirty="0">
              <a:latin typeface="Cambria" charset="0"/>
              <a:ea typeface="Cambria" charset="0"/>
              <a:cs typeface="Cambria" charset="0"/>
            </a:endParaRPr>
          </a:p>
          <a:p>
            <a:pPr marL="0" lvl="0" indent="0">
              <a:lnSpc>
                <a:spcPct val="100000"/>
              </a:lnSpc>
              <a:spcBef>
                <a:spcPts val="0"/>
              </a:spcBef>
              <a:buClrTx/>
              <a:buNone/>
              <a:defRPr/>
            </a:pPr>
            <a:endParaRPr lang="en-US" sz="2800" b="1" cap="none"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None/>
              <a:tabLst/>
              <a:defRPr/>
            </a:pPr>
            <a:endParaRPr lang="en-US" sz="2800" b="1" cap="none" dirty="0">
              <a:latin typeface="Cambria" charset="0"/>
              <a:ea typeface="Cambria" charset="0"/>
              <a:cs typeface="Cambria" charset="0"/>
            </a:endParaRPr>
          </a:p>
        </p:txBody>
      </p:sp>
    </p:spTree>
    <p:extLst>
      <p:ext uri="{BB962C8B-B14F-4D97-AF65-F5344CB8AC3E}">
        <p14:creationId xmlns:p14="http://schemas.microsoft.com/office/powerpoint/2010/main" val="100654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45588"/>
          </a:xfrm>
        </p:spPr>
        <p:txBody>
          <a:bodyPr>
            <a:noAutofit/>
          </a:bodyPr>
          <a:lstStyle/>
          <a:p>
            <a:br>
              <a:rPr lang="en-US" sz="4800" b="1" dirty="0">
                <a:solidFill>
                  <a:srgbClr val="C00000"/>
                </a:solidFill>
                <a:latin typeface="Cambria" charset="0"/>
                <a:ea typeface="Cambria" charset="0"/>
                <a:cs typeface="Cambria" charset="0"/>
              </a:rPr>
            </a:br>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745589"/>
            <a:ext cx="12191999" cy="6112411"/>
          </a:xfrm>
        </p:spPr>
        <p:txBody>
          <a:bodyPr numCol="2">
            <a:noAutofit/>
          </a:bodyPr>
          <a:lstStyle/>
          <a:p>
            <a:pPr marL="0" indent="0">
              <a:buNone/>
            </a:pPr>
            <a:r>
              <a:rPr lang="tr-TR" sz="2800" b="1" dirty="0">
                <a:latin typeface="Cambria" charset="0"/>
                <a:ea typeface="Cambria" charset="0"/>
                <a:cs typeface="Cambria" charset="0"/>
              </a:rPr>
              <a:t>ADJEKTIVOS POSESIVOS: POSSESSIVE ADJECTIVES</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MI				MY</a:t>
            </a:r>
            <a:endParaRPr lang="en-US" sz="2800" b="1" dirty="0">
              <a:latin typeface="Cambria" charset="0"/>
              <a:ea typeface="Cambria" charset="0"/>
              <a:cs typeface="Cambria" charset="0"/>
            </a:endParaRPr>
          </a:p>
          <a:p>
            <a:pPr marL="0" indent="0">
              <a:buNone/>
            </a:pPr>
            <a:r>
              <a:rPr lang="tr-TR" sz="2800" b="1" dirty="0">
                <a:latin typeface="Cambria" charset="0"/>
                <a:ea typeface="Cambria" charset="0"/>
                <a:cs typeface="Cambria" charset="0"/>
              </a:rPr>
              <a:t>TU				YOUR</a:t>
            </a:r>
            <a:endParaRPr lang="en-US" sz="2800" b="1" dirty="0">
              <a:latin typeface="Cambria" charset="0"/>
              <a:ea typeface="Cambria" charset="0"/>
              <a:cs typeface="Cambria" charset="0"/>
            </a:endParaRPr>
          </a:p>
          <a:p>
            <a:pPr marL="0" indent="0">
              <a:buNone/>
            </a:pPr>
            <a:r>
              <a:rPr lang="tr-TR" sz="2800" b="1" dirty="0">
                <a:latin typeface="Cambria" charset="0"/>
                <a:ea typeface="Cambria" charset="0"/>
                <a:cs typeface="Cambria" charset="0"/>
              </a:rPr>
              <a:t>SU				HIS/HER</a:t>
            </a:r>
            <a:endParaRPr lang="en-US" sz="2800" b="1" dirty="0">
              <a:latin typeface="Cambria" charset="0"/>
              <a:ea typeface="Cambria" charset="0"/>
              <a:cs typeface="Cambria" charset="0"/>
            </a:endParaRPr>
          </a:p>
          <a:p>
            <a:pPr marL="0" indent="0">
              <a:buNone/>
            </a:pPr>
            <a:r>
              <a:rPr lang="tr-TR" sz="2800" b="1" dirty="0">
                <a:latin typeface="Cambria" charset="0"/>
                <a:ea typeface="Cambria" charset="0"/>
                <a:cs typeface="Cambria" charset="0"/>
              </a:rPr>
              <a:t>MUESTRO /MUESTRA	OUR</a:t>
            </a:r>
          </a:p>
          <a:p>
            <a:pPr marL="0" indent="0">
              <a:buNone/>
            </a:pPr>
            <a:r>
              <a:rPr lang="tr-TR" sz="2800" dirty="0">
                <a:latin typeface="Cambria" charset="0"/>
                <a:ea typeface="Cambria" charset="0"/>
                <a:cs typeface="Cambria" charset="0"/>
              </a:rPr>
              <a:t>(</a:t>
            </a:r>
            <a:r>
              <a:rPr lang="tr-TR" sz="2800" cap="none" dirty="0" err="1">
                <a:latin typeface="Cambria" charset="0"/>
                <a:ea typeface="Cambria" charset="0"/>
                <a:cs typeface="Cambria" charset="0"/>
              </a:rPr>
              <a:t>masc</a:t>
            </a:r>
            <a:r>
              <a:rPr lang="tr-TR" sz="2800" cap="none" dirty="0">
                <a:latin typeface="Cambria" charset="0"/>
                <a:ea typeface="Cambria" charset="0"/>
                <a:cs typeface="Cambria" charset="0"/>
              </a:rPr>
              <a:t>.            </a:t>
            </a:r>
            <a:r>
              <a:rPr lang="tr-TR" sz="2800" dirty="0">
                <a:latin typeface="Cambria" charset="0"/>
                <a:ea typeface="Cambria" charset="0"/>
                <a:cs typeface="Cambria" charset="0"/>
              </a:rPr>
              <a:t>/   </a:t>
            </a:r>
            <a:r>
              <a:rPr lang="tr-TR" sz="2800" cap="none" dirty="0" err="1">
                <a:latin typeface="Cambria" charset="0"/>
                <a:ea typeface="Cambria" charset="0"/>
                <a:cs typeface="Cambria" charset="0"/>
              </a:rPr>
              <a:t>fem</a:t>
            </a:r>
            <a:r>
              <a:rPr lang="tr-TR" sz="2800" cap="none" dirty="0">
                <a:latin typeface="Cambria" charset="0"/>
                <a:ea typeface="Cambria" charset="0"/>
                <a:cs typeface="Cambria" charset="0"/>
              </a:rPr>
              <a:t>.)</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VUESTRO / VUESTRA	YOUR</a:t>
            </a:r>
          </a:p>
          <a:p>
            <a:pPr marL="0" indent="0">
              <a:buNone/>
            </a:pPr>
            <a:r>
              <a:rPr lang="tr-TR" sz="2800" dirty="0">
                <a:latin typeface="Cambria" charset="0"/>
                <a:ea typeface="Cambria" charset="0"/>
                <a:cs typeface="Cambria" charset="0"/>
              </a:rPr>
              <a:t>(</a:t>
            </a:r>
            <a:r>
              <a:rPr lang="tr-TR" sz="2800" cap="none" dirty="0" err="1">
                <a:latin typeface="Cambria" charset="0"/>
                <a:ea typeface="Cambria" charset="0"/>
                <a:cs typeface="Cambria" charset="0"/>
              </a:rPr>
              <a:t>masc</a:t>
            </a:r>
            <a:r>
              <a:rPr lang="tr-TR" sz="2800" cap="none" dirty="0">
                <a:latin typeface="Cambria" charset="0"/>
                <a:ea typeface="Cambria" charset="0"/>
                <a:cs typeface="Cambria" charset="0"/>
              </a:rPr>
              <a:t>.            </a:t>
            </a:r>
            <a:r>
              <a:rPr lang="tr-TR" sz="2800" dirty="0">
                <a:latin typeface="Cambria" charset="0"/>
                <a:ea typeface="Cambria" charset="0"/>
                <a:cs typeface="Cambria" charset="0"/>
              </a:rPr>
              <a:t>/   </a:t>
            </a:r>
            <a:r>
              <a:rPr lang="tr-TR" sz="2800" cap="none" dirty="0" err="1">
                <a:latin typeface="Cambria" charset="0"/>
                <a:ea typeface="Cambria" charset="0"/>
                <a:cs typeface="Cambria" charset="0"/>
              </a:rPr>
              <a:t>fem</a:t>
            </a:r>
            <a:r>
              <a:rPr lang="tr-TR" sz="2800" cap="none" dirty="0">
                <a:latin typeface="Cambria" charset="0"/>
                <a:ea typeface="Cambria" charset="0"/>
                <a:cs typeface="Cambria" charset="0"/>
              </a:rPr>
              <a:t>.)</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SUS				THEIR</a:t>
            </a:r>
            <a:endParaRPr lang="en-US" sz="2800" b="1" dirty="0">
              <a:latin typeface="Cambria" charset="0"/>
              <a:ea typeface="Cambria" charset="0"/>
              <a:cs typeface="Cambria" charset="0"/>
            </a:endParaRPr>
          </a:p>
          <a:p>
            <a:pPr marL="0" indent="0">
              <a:buNone/>
            </a:pPr>
            <a:endParaRPr lang="tr-TR" sz="2800" b="1" dirty="0">
              <a:latin typeface="Cambria" charset="0"/>
              <a:ea typeface="Cambria" charset="0"/>
              <a:cs typeface="Cambria" charset="0"/>
            </a:endParaRPr>
          </a:p>
          <a:p>
            <a:pPr marL="0" indent="0">
              <a:buNone/>
            </a:pPr>
            <a:r>
              <a:rPr lang="tr-TR" sz="2400" b="1" dirty="0" err="1">
                <a:latin typeface="Cambria" charset="0"/>
                <a:ea typeface="Cambria" charset="0"/>
                <a:cs typeface="Cambria" charset="0"/>
              </a:rPr>
              <a:t>EgzempIos</a:t>
            </a:r>
            <a:r>
              <a:rPr lang="tr-TR" sz="2400" b="1" dirty="0">
                <a:latin typeface="Cambria" charset="0"/>
                <a:ea typeface="Cambria" charset="0"/>
                <a:cs typeface="Cambria" charset="0"/>
              </a:rPr>
              <a:t>: EXAMPLES</a:t>
            </a:r>
            <a:endParaRPr lang="en-US" sz="2400" dirty="0">
              <a:latin typeface="Cambria" charset="0"/>
              <a:ea typeface="Cambria" charset="0"/>
              <a:cs typeface="Cambria" charset="0"/>
            </a:endParaRPr>
          </a:p>
          <a:p>
            <a:pPr marL="0" indent="0">
              <a:lnSpc>
                <a:spcPct val="100000"/>
              </a:lnSpc>
              <a:buNone/>
            </a:pPr>
            <a:r>
              <a:rPr lang="tr-TR" sz="2400" cap="none" dirty="0">
                <a:latin typeface="Cambria" charset="0"/>
                <a:ea typeface="Cambria" charset="0"/>
                <a:cs typeface="Cambria" charset="0"/>
              </a:rPr>
              <a:t>Mi </a:t>
            </a:r>
            <a:r>
              <a:rPr lang="tr-TR" sz="2400" cap="none" dirty="0" err="1">
                <a:latin typeface="Cambria" charset="0"/>
                <a:ea typeface="Cambria" charset="0"/>
                <a:cs typeface="Cambria" charset="0"/>
              </a:rPr>
              <a:t>livro</a:t>
            </a:r>
            <a:r>
              <a:rPr lang="tr-TR" sz="2400" cap="none" dirty="0">
                <a:latin typeface="Cambria" charset="0"/>
                <a:ea typeface="Cambria" charset="0"/>
                <a:cs typeface="Cambria" charset="0"/>
              </a:rPr>
              <a:t> es </a:t>
            </a:r>
            <a:r>
              <a:rPr lang="tr-TR" sz="2400" cap="none" dirty="0" err="1">
                <a:latin typeface="Cambria" charset="0"/>
                <a:ea typeface="Cambria" charset="0"/>
                <a:cs typeface="Cambria" charset="0"/>
              </a:rPr>
              <a:t>blanko</a:t>
            </a:r>
            <a:r>
              <a:rPr lang="tr-TR" sz="2400" cap="none" dirty="0">
                <a:latin typeface="Cambria" charset="0"/>
                <a:ea typeface="Cambria" charset="0"/>
                <a:cs typeface="Cambria" charset="0"/>
              </a:rPr>
              <a:t>. (My </a:t>
            </a:r>
            <a:r>
              <a:rPr lang="tr-TR" sz="2400" cap="none" dirty="0" err="1">
                <a:latin typeface="Cambria" charset="0"/>
                <a:ea typeface="Cambria" charset="0"/>
                <a:cs typeface="Cambria" charset="0"/>
              </a:rPr>
              <a:t>book</a:t>
            </a:r>
            <a:r>
              <a:rPr lang="tr-TR" sz="2400" cap="none" dirty="0">
                <a:latin typeface="Cambria" charset="0"/>
                <a:ea typeface="Cambria" charset="0"/>
                <a:cs typeface="Cambria" charset="0"/>
              </a:rPr>
              <a:t> is </a:t>
            </a:r>
            <a:r>
              <a:rPr lang="tr-TR" sz="2400" cap="none" dirty="0" err="1">
                <a:latin typeface="Cambria" charset="0"/>
                <a:ea typeface="Cambria" charset="0"/>
                <a:cs typeface="Cambria" charset="0"/>
              </a:rPr>
              <a:t>white</a:t>
            </a:r>
            <a:r>
              <a:rPr lang="tr-TR" sz="2400" cap="none" dirty="0">
                <a:latin typeface="Cambria" charset="0"/>
                <a:ea typeface="Cambria" charset="0"/>
                <a:cs typeface="Cambria" charset="0"/>
              </a:rPr>
              <a:t>)</a:t>
            </a:r>
            <a:endParaRPr lang="en-US" sz="2400" cap="none" dirty="0">
              <a:latin typeface="Cambria" charset="0"/>
              <a:ea typeface="Cambria" charset="0"/>
              <a:cs typeface="Cambria" charset="0"/>
            </a:endParaRPr>
          </a:p>
          <a:p>
            <a:pPr marL="0" indent="0">
              <a:lnSpc>
                <a:spcPct val="100000"/>
              </a:lnSpc>
              <a:buNone/>
            </a:pPr>
            <a:r>
              <a:rPr lang="tr-TR" sz="2400" cap="none" dirty="0">
                <a:latin typeface="Cambria" charset="0"/>
                <a:ea typeface="Cambria" charset="0"/>
                <a:cs typeface="Cambria" charset="0"/>
              </a:rPr>
              <a:t>Tu </a:t>
            </a:r>
            <a:r>
              <a:rPr lang="tr-TR" sz="2400" cap="none" dirty="0" err="1">
                <a:latin typeface="Cambria" charset="0"/>
                <a:ea typeface="Cambria" charset="0"/>
                <a:cs typeface="Cambria" charset="0"/>
              </a:rPr>
              <a:t>kavesa</a:t>
            </a:r>
            <a:r>
              <a:rPr lang="tr-TR" sz="2400" cap="none" dirty="0">
                <a:latin typeface="Cambria" charset="0"/>
                <a:ea typeface="Cambria" charset="0"/>
                <a:cs typeface="Cambria" charset="0"/>
              </a:rPr>
              <a:t> es dura. (</a:t>
            </a:r>
            <a:r>
              <a:rPr lang="tr-TR" sz="2400" cap="none" dirty="0" err="1">
                <a:latin typeface="Cambria" charset="0"/>
                <a:ea typeface="Cambria" charset="0"/>
                <a:cs typeface="Cambria" charset="0"/>
              </a:rPr>
              <a:t>Your</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head</a:t>
            </a:r>
            <a:r>
              <a:rPr lang="tr-TR" sz="2400" cap="none" dirty="0">
                <a:latin typeface="Cambria" charset="0"/>
                <a:ea typeface="Cambria" charset="0"/>
                <a:cs typeface="Cambria" charset="0"/>
              </a:rPr>
              <a:t> is hard)</a:t>
            </a:r>
            <a:endParaRPr lang="en-US" sz="2400" cap="none" dirty="0">
              <a:latin typeface="Cambria" charset="0"/>
              <a:ea typeface="Cambria" charset="0"/>
              <a:cs typeface="Cambria" charset="0"/>
            </a:endParaRPr>
          </a:p>
          <a:p>
            <a:pPr marL="0" indent="0">
              <a:lnSpc>
                <a:spcPct val="100000"/>
              </a:lnSpc>
              <a:buNone/>
            </a:pPr>
            <a:r>
              <a:rPr lang="tr-TR" sz="2400" cap="none" dirty="0">
                <a:latin typeface="Cambria" charset="0"/>
                <a:ea typeface="Cambria" charset="0"/>
                <a:cs typeface="Cambria" charset="0"/>
              </a:rPr>
              <a:t>Su </a:t>
            </a:r>
            <a:r>
              <a:rPr lang="tr-TR" sz="2400" cap="none" dirty="0" err="1">
                <a:latin typeface="Cambria" charset="0"/>
                <a:ea typeface="Cambria" charset="0"/>
                <a:cs typeface="Cambria" charset="0"/>
              </a:rPr>
              <a:t>ijo</a:t>
            </a:r>
            <a:r>
              <a:rPr lang="tr-TR" sz="2400" cap="none" dirty="0">
                <a:latin typeface="Cambria" charset="0"/>
                <a:ea typeface="Cambria" charset="0"/>
                <a:cs typeface="Cambria" charset="0"/>
              </a:rPr>
              <a:t> es doktor. (His/Her son is a </a:t>
            </a:r>
            <a:r>
              <a:rPr lang="tr-TR" sz="2400" cap="none" dirty="0" err="1">
                <a:latin typeface="Cambria" charset="0"/>
                <a:ea typeface="Cambria" charset="0"/>
                <a:cs typeface="Cambria" charset="0"/>
              </a:rPr>
              <a:t>doctor</a:t>
            </a:r>
            <a:r>
              <a:rPr lang="tr-TR" sz="2400" cap="none" dirty="0">
                <a:latin typeface="Cambria" charset="0"/>
                <a:ea typeface="Cambria" charset="0"/>
                <a:cs typeface="Cambria" charset="0"/>
              </a:rPr>
              <a:t>)</a:t>
            </a:r>
            <a:endParaRPr lang="en-US" sz="2400" cap="none" dirty="0">
              <a:latin typeface="Cambria" charset="0"/>
              <a:ea typeface="Cambria" charset="0"/>
              <a:cs typeface="Cambria" charset="0"/>
            </a:endParaRPr>
          </a:p>
          <a:p>
            <a:pPr marL="0" indent="0">
              <a:lnSpc>
                <a:spcPct val="100000"/>
              </a:lnSpc>
              <a:buNone/>
            </a:pPr>
            <a:r>
              <a:rPr lang="tr-TR" cap="none" dirty="0" err="1">
                <a:latin typeface="Cambria" charset="0"/>
                <a:ea typeface="Cambria" charset="0"/>
                <a:cs typeface="Cambria" charset="0"/>
              </a:rPr>
              <a:t>Muestro</a:t>
            </a:r>
            <a:r>
              <a:rPr lang="tr-TR" cap="none" dirty="0">
                <a:latin typeface="Cambria" charset="0"/>
                <a:ea typeface="Cambria" charset="0"/>
                <a:cs typeface="Cambria" charset="0"/>
              </a:rPr>
              <a:t> </a:t>
            </a:r>
            <a:r>
              <a:rPr lang="tr-TR" cap="none" dirty="0" err="1">
                <a:latin typeface="Cambria" charset="0"/>
                <a:ea typeface="Cambria" charset="0"/>
                <a:cs typeface="Cambria" charset="0"/>
              </a:rPr>
              <a:t>padre</a:t>
            </a:r>
            <a:r>
              <a:rPr lang="tr-TR" cap="none" dirty="0">
                <a:latin typeface="Cambria" charset="0"/>
                <a:ea typeface="Cambria" charset="0"/>
                <a:cs typeface="Cambria" charset="0"/>
              </a:rPr>
              <a:t> avla </a:t>
            </a:r>
            <a:r>
              <a:rPr lang="tr-TR" cap="none" dirty="0" err="1">
                <a:latin typeface="Cambria" charset="0"/>
                <a:ea typeface="Cambria" charset="0"/>
                <a:cs typeface="Cambria" charset="0"/>
              </a:rPr>
              <a:t>franses</a:t>
            </a:r>
            <a:r>
              <a:rPr lang="tr-TR" cap="none" dirty="0">
                <a:latin typeface="Cambria" charset="0"/>
                <a:ea typeface="Cambria" charset="0"/>
                <a:cs typeface="Cambria" charset="0"/>
              </a:rPr>
              <a:t>. (</a:t>
            </a:r>
            <a:r>
              <a:rPr lang="tr-TR" cap="none" dirty="0" err="1">
                <a:latin typeface="Cambria" charset="0"/>
                <a:ea typeface="Cambria" charset="0"/>
                <a:cs typeface="Cambria" charset="0"/>
              </a:rPr>
              <a:t>Our</a:t>
            </a:r>
            <a:r>
              <a:rPr lang="tr-TR" cap="none" dirty="0">
                <a:latin typeface="Cambria" charset="0"/>
                <a:ea typeface="Cambria" charset="0"/>
                <a:cs typeface="Cambria" charset="0"/>
              </a:rPr>
              <a:t> </a:t>
            </a:r>
            <a:r>
              <a:rPr lang="tr-TR" cap="none" dirty="0" err="1">
                <a:latin typeface="Cambria" charset="0"/>
                <a:ea typeface="Cambria" charset="0"/>
                <a:cs typeface="Cambria" charset="0"/>
              </a:rPr>
              <a:t>father</a:t>
            </a:r>
            <a:r>
              <a:rPr lang="tr-TR" cap="none" dirty="0">
                <a:latin typeface="Cambria" charset="0"/>
                <a:ea typeface="Cambria" charset="0"/>
                <a:cs typeface="Cambria" charset="0"/>
              </a:rPr>
              <a:t> </a:t>
            </a:r>
            <a:r>
              <a:rPr lang="tr-TR" cap="none" dirty="0" err="1">
                <a:latin typeface="Cambria" charset="0"/>
                <a:ea typeface="Cambria" charset="0"/>
                <a:cs typeface="Cambria" charset="0"/>
              </a:rPr>
              <a:t>speaks</a:t>
            </a:r>
            <a:r>
              <a:rPr lang="tr-TR" cap="none" dirty="0">
                <a:latin typeface="Cambria" charset="0"/>
                <a:ea typeface="Cambria" charset="0"/>
                <a:cs typeface="Cambria" charset="0"/>
              </a:rPr>
              <a:t> French)</a:t>
            </a:r>
          </a:p>
          <a:p>
            <a:pPr marL="0" indent="0">
              <a:lnSpc>
                <a:spcPct val="100000"/>
              </a:lnSpc>
              <a:buNone/>
            </a:pPr>
            <a:r>
              <a:rPr lang="tr-TR" cap="none" dirty="0" err="1">
                <a:latin typeface="Cambria" charset="0"/>
                <a:ea typeface="Cambria" charset="0"/>
                <a:cs typeface="Cambria" charset="0"/>
              </a:rPr>
              <a:t>Muestra</a:t>
            </a:r>
            <a:r>
              <a:rPr lang="tr-TR" cap="none" dirty="0">
                <a:latin typeface="Cambria" charset="0"/>
                <a:ea typeface="Cambria" charset="0"/>
                <a:cs typeface="Cambria" charset="0"/>
              </a:rPr>
              <a:t> </a:t>
            </a:r>
            <a:r>
              <a:rPr lang="tr-TR" cap="none" dirty="0" err="1">
                <a:latin typeface="Cambria" charset="0"/>
                <a:ea typeface="Cambria" charset="0"/>
                <a:cs typeface="Cambria" charset="0"/>
              </a:rPr>
              <a:t>madre</a:t>
            </a:r>
            <a:r>
              <a:rPr lang="tr-TR" cap="none" dirty="0">
                <a:latin typeface="Cambria" charset="0"/>
                <a:ea typeface="Cambria" charset="0"/>
                <a:cs typeface="Cambria" charset="0"/>
              </a:rPr>
              <a:t> avla </a:t>
            </a:r>
            <a:r>
              <a:rPr lang="tr-TR" cap="none" dirty="0" err="1">
                <a:latin typeface="Cambria" charset="0"/>
                <a:ea typeface="Cambria" charset="0"/>
                <a:cs typeface="Cambria" charset="0"/>
              </a:rPr>
              <a:t>espanyol</a:t>
            </a:r>
            <a:r>
              <a:rPr lang="tr-TR" cap="none" dirty="0">
                <a:latin typeface="Cambria" charset="0"/>
                <a:ea typeface="Cambria" charset="0"/>
                <a:cs typeface="Cambria" charset="0"/>
              </a:rPr>
              <a:t>. (</a:t>
            </a:r>
            <a:r>
              <a:rPr lang="tr-TR" cap="none" dirty="0" err="1">
                <a:latin typeface="Cambria" charset="0"/>
                <a:ea typeface="Cambria" charset="0"/>
                <a:cs typeface="Cambria" charset="0"/>
              </a:rPr>
              <a:t>Our</a:t>
            </a:r>
            <a:r>
              <a:rPr lang="tr-TR" cap="none" dirty="0">
                <a:latin typeface="Cambria" charset="0"/>
                <a:ea typeface="Cambria" charset="0"/>
                <a:cs typeface="Cambria" charset="0"/>
              </a:rPr>
              <a:t> </a:t>
            </a:r>
            <a:r>
              <a:rPr lang="tr-TR" cap="none" dirty="0" err="1">
                <a:latin typeface="Cambria" charset="0"/>
                <a:ea typeface="Cambria" charset="0"/>
                <a:cs typeface="Cambria" charset="0"/>
              </a:rPr>
              <a:t>mother</a:t>
            </a:r>
            <a:r>
              <a:rPr lang="tr-TR" cap="none" dirty="0">
                <a:latin typeface="Cambria" charset="0"/>
                <a:ea typeface="Cambria" charset="0"/>
                <a:cs typeface="Cambria" charset="0"/>
              </a:rPr>
              <a:t> </a:t>
            </a:r>
            <a:r>
              <a:rPr lang="tr-TR" cap="none" dirty="0" err="1">
                <a:latin typeface="Cambria" charset="0"/>
                <a:ea typeface="Cambria" charset="0"/>
                <a:cs typeface="Cambria" charset="0"/>
              </a:rPr>
              <a:t>speaks</a:t>
            </a:r>
            <a:r>
              <a:rPr lang="tr-TR" cap="none" dirty="0">
                <a:latin typeface="Cambria" charset="0"/>
                <a:ea typeface="Cambria" charset="0"/>
                <a:cs typeface="Cambria" charset="0"/>
              </a:rPr>
              <a:t> Spanish)</a:t>
            </a:r>
            <a:endParaRPr lang="en-US" cap="none" dirty="0">
              <a:latin typeface="Cambria" charset="0"/>
              <a:ea typeface="Cambria" charset="0"/>
              <a:cs typeface="Cambria" charset="0"/>
            </a:endParaRPr>
          </a:p>
          <a:p>
            <a:pPr marL="0" indent="0">
              <a:lnSpc>
                <a:spcPct val="100000"/>
              </a:lnSpc>
              <a:buNone/>
            </a:pPr>
            <a:r>
              <a:rPr lang="tr-TR" sz="2400" cap="none" dirty="0" err="1">
                <a:latin typeface="Cambria" charset="0"/>
                <a:ea typeface="Cambria" charset="0"/>
                <a:cs typeface="Cambria" charset="0"/>
              </a:rPr>
              <a:t>Vuestro</a:t>
            </a:r>
            <a:r>
              <a:rPr lang="tr-TR" sz="2400" cap="none" dirty="0">
                <a:latin typeface="Cambria" charset="0"/>
                <a:ea typeface="Cambria" charset="0"/>
                <a:cs typeface="Cambria" charset="0"/>
              </a:rPr>
              <a:t> amigo es </a:t>
            </a:r>
            <a:r>
              <a:rPr lang="tr-TR" sz="2400" cap="none" dirty="0" err="1">
                <a:latin typeface="Cambria" charset="0"/>
                <a:ea typeface="Cambria" charset="0"/>
                <a:cs typeface="Cambria" charset="0"/>
              </a:rPr>
              <a:t>kazado</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Your</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friend</a:t>
            </a:r>
            <a:r>
              <a:rPr lang="tr-TR" sz="2400" cap="none" dirty="0">
                <a:latin typeface="Cambria" charset="0"/>
                <a:ea typeface="Cambria" charset="0"/>
                <a:cs typeface="Cambria" charset="0"/>
              </a:rPr>
              <a:t> is </a:t>
            </a:r>
            <a:r>
              <a:rPr lang="tr-TR" sz="2400" cap="none" dirty="0" err="1">
                <a:latin typeface="Cambria" charset="0"/>
                <a:ea typeface="Cambria" charset="0"/>
                <a:cs typeface="Cambria" charset="0"/>
              </a:rPr>
              <a:t>married</a:t>
            </a:r>
            <a:r>
              <a:rPr lang="tr-TR" sz="2400" cap="none" dirty="0">
                <a:latin typeface="Cambria" charset="0"/>
                <a:ea typeface="Cambria" charset="0"/>
                <a:cs typeface="Cambria" charset="0"/>
              </a:rPr>
              <a:t>)</a:t>
            </a:r>
            <a:endParaRPr lang="en-US" sz="2400" cap="none" dirty="0">
              <a:latin typeface="Cambria" charset="0"/>
              <a:ea typeface="Cambria" charset="0"/>
              <a:cs typeface="Cambria" charset="0"/>
            </a:endParaRPr>
          </a:p>
          <a:p>
            <a:pPr marL="0" indent="0">
              <a:lnSpc>
                <a:spcPct val="100000"/>
              </a:lnSpc>
              <a:buNone/>
            </a:pPr>
            <a:r>
              <a:rPr lang="tr-TR" sz="2400" cap="none" dirty="0" err="1">
                <a:latin typeface="Cambria" charset="0"/>
                <a:ea typeface="Cambria" charset="0"/>
                <a:cs typeface="Cambria" charset="0"/>
              </a:rPr>
              <a:t>Vuestra</a:t>
            </a:r>
            <a:r>
              <a:rPr lang="tr-TR" sz="2400" cap="none" dirty="0">
                <a:latin typeface="Cambria" charset="0"/>
                <a:ea typeface="Cambria" charset="0"/>
                <a:cs typeface="Cambria" charset="0"/>
              </a:rPr>
              <a:t> kaza es </a:t>
            </a:r>
            <a:r>
              <a:rPr lang="tr-TR" sz="2400" cap="none" dirty="0" err="1">
                <a:latin typeface="Cambria" charset="0"/>
                <a:ea typeface="Cambria" charset="0"/>
                <a:cs typeface="Cambria" charset="0"/>
              </a:rPr>
              <a:t>grande</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Your</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house</a:t>
            </a:r>
            <a:r>
              <a:rPr lang="tr-TR" sz="2400" cap="none" dirty="0">
                <a:latin typeface="Cambria" charset="0"/>
                <a:ea typeface="Cambria" charset="0"/>
                <a:cs typeface="Cambria" charset="0"/>
              </a:rPr>
              <a:t> is </a:t>
            </a:r>
            <a:r>
              <a:rPr lang="tr-TR" sz="2400" cap="none" dirty="0" err="1">
                <a:latin typeface="Cambria" charset="0"/>
                <a:ea typeface="Cambria" charset="0"/>
                <a:cs typeface="Cambria" charset="0"/>
              </a:rPr>
              <a:t>big</a:t>
            </a:r>
            <a:r>
              <a:rPr lang="tr-TR" sz="2400" cap="none" dirty="0">
                <a:latin typeface="Cambria" charset="0"/>
                <a:ea typeface="Cambria" charset="0"/>
                <a:cs typeface="Cambria" charset="0"/>
              </a:rPr>
              <a:t>)</a:t>
            </a:r>
            <a:endParaRPr lang="en-US" sz="2400" cap="none" dirty="0">
              <a:latin typeface="Cambria" charset="0"/>
              <a:ea typeface="Cambria" charset="0"/>
              <a:cs typeface="Cambria" charset="0"/>
            </a:endParaRPr>
          </a:p>
          <a:p>
            <a:pPr marL="0" indent="0">
              <a:lnSpc>
                <a:spcPct val="100000"/>
              </a:lnSpc>
              <a:buNone/>
            </a:pPr>
            <a:endParaRPr lang="tr-TR" sz="2400" cap="none" dirty="0">
              <a:latin typeface="Cambria" charset="0"/>
              <a:ea typeface="Cambria" charset="0"/>
              <a:cs typeface="Cambria" charset="0"/>
            </a:endParaRPr>
          </a:p>
          <a:p>
            <a:pPr marL="0" indent="0">
              <a:lnSpc>
                <a:spcPct val="100000"/>
              </a:lnSpc>
              <a:buNone/>
            </a:pPr>
            <a:r>
              <a:rPr lang="tr-TR" sz="2400" cap="none" dirty="0">
                <a:latin typeface="Cambria" charset="0"/>
                <a:ea typeface="Cambria" charset="0"/>
                <a:cs typeface="Cambria" charset="0"/>
              </a:rPr>
              <a:t>Sus </a:t>
            </a:r>
            <a:r>
              <a:rPr lang="tr-TR" sz="2400" cap="none" dirty="0" err="1">
                <a:latin typeface="Cambria" charset="0"/>
                <a:ea typeface="Cambria" charset="0"/>
                <a:cs typeface="Cambria" charset="0"/>
              </a:rPr>
              <a:t>eskola</a:t>
            </a:r>
            <a:r>
              <a:rPr lang="tr-TR" sz="2400" cap="none" dirty="0">
                <a:latin typeface="Cambria" charset="0"/>
                <a:ea typeface="Cambria" charset="0"/>
                <a:cs typeface="Cambria" charset="0"/>
              </a:rPr>
              <a:t> es </a:t>
            </a:r>
            <a:r>
              <a:rPr lang="tr-TR" sz="2400" cap="none" dirty="0" err="1">
                <a:latin typeface="Cambria" charset="0"/>
                <a:ea typeface="Cambria" charset="0"/>
                <a:cs typeface="Cambria" charset="0"/>
              </a:rPr>
              <a:t>buena</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Their</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school</a:t>
            </a:r>
            <a:r>
              <a:rPr lang="tr-TR" sz="2400" cap="none" dirty="0">
                <a:latin typeface="Cambria" charset="0"/>
                <a:ea typeface="Cambria" charset="0"/>
                <a:cs typeface="Cambria" charset="0"/>
              </a:rPr>
              <a:t> is </a:t>
            </a:r>
            <a:r>
              <a:rPr lang="tr-TR" sz="2400" cap="none" dirty="0" err="1">
                <a:latin typeface="Cambria" charset="0"/>
                <a:ea typeface="Cambria" charset="0"/>
                <a:cs typeface="Cambria" charset="0"/>
              </a:rPr>
              <a:t>good</a:t>
            </a:r>
            <a:r>
              <a:rPr lang="tr-TR" sz="2400" cap="none" dirty="0">
                <a:latin typeface="Cambria" charset="0"/>
                <a:ea typeface="Cambria" charset="0"/>
                <a:cs typeface="Cambria" charset="0"/>
              </a:rPr>
              <a:t>)</a:t>
            </a:r>
            <a:endParaRPr lang="en-US" sz="2400" cap="none" dirty="0">
              <a:latin typeface="Cambria" charset="0"/>
              <a:ea typeface="Cambria" charset="0"/>
              <a:cs typeface="Cambria" charset="0"/>
            </a:endParaRPr>
          </a:p>
          <a:p>
            <a:pPr marL="0" indent="0">
              <a:lnSpc>
                <a:spcPct val="100000"/>
              </a:lnSpc>
              <a:buNone/>
            </a:pPr>
            <a:r>
              <a:rPr lang="tr-TR" sz="2400" cap="none" dirty="0">
                <a:latin typeface="Cambria" charset="0"/>
                <a:ea typeface="Cambria" charset="0"/>
                <a:cs typeface="Cambria" charset="0"/>
              </a:rPr>
              <a:t>Sus </a:t>
            </a:r>
            <a:r>
              <a:rPr lang="tr-TR" sz="2400" cap="none" dirty="0" err="1">
                <a:latin typeface="Cambria" charset="0"/>
                <a:ea typeface="Cambria" charset="0"/>
                <a:cs typeface="Cambria" charset="0"/>
              </a:rPr>
              <a:t>livros</a:t>
            </a:r>
            <a:r>
              <a:rPr lang="tr-TR" sz="2400" cap="none" dirty="0">
                <a:latin typeface="Cambria" charset="0"/>
                <a:ea typeface="Cambria" charset="0"/>
                <a:cs typeface="Cambria" charset="0"/>
              </a:rPr>
              <a:t> son </a:t>
            </a:r>
            <a:r>
              <a:rPr lang="tr-TR" sz="2400" cap="none" dirty="0" err="1">
                <a:latin typeface="Cambria" charset="0"/>
                <a:ea typeface="Cambria" charset="0"/>
                <a:cs typeface="Cambria" charset="0"/>
              </a:rPr>
              <a:t>difisiles</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Their</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books</a:t>
            </a:r>
            <a:r>
              <a:rPr lang="tr-TR" sz="2400" cap="none" dirty="0">
                <a:latin typeface="Cambria" charset="0"/>
                <a:ea typeface="Cambria" charset="0"/>
                <a:cs typeface="Cambria" charset="0"/>
              </a:rPr>
              <a:t> </a:t>
            </a:r>
            <a:r>
              <a:rPr lang="tr-TR" sz="2400" cap="none" dirty="0" err="1">
                <a:latin typeface="Cambria" charset="0"/>
                <a:ea typeface="Cambria" charset="0"/>
                <a:cs typeface="Cambria" charset="0"/>
              </a:rPr>
              <a:t>are</a:t>
            </a:r>
            <a:r>
              <a:rPr lang="tr-TR" sz="2400" cap="none" dirty="0">
                <a:latin typeface="Cambria" charset="0"/>
                <a:ea typeface="Cambria" charset="0"/>
                <a:cs typeface="Cambria" charset="0"/>
              </a:rPr>
              <a:t> hard)</a:t>
            </a:r>
            <a:endParaRPr lang="en-US" sz="2400" cap="none"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None/>
              <a:tabLst/>
              <a:defRPr/>
            </a:pPr>
            <a:endParaRPr lang="en-US" sz="2800" b="1" dirty="0">
              <a:latin typeface="Cambria" charset="0"/>
              <a:ea typeface="Cambria" charset="0"/>
              <a:cs typeface="Cambria" charset="0"/>
            </a:endParaRPr>
          </a:p>
        </p:txBody>
      </p:sp>
    </p:spTree>
    <p:extLst>
      <p:ext uri="{BB962C8B-B14F-4D97-AF65-F5344CB8AC3E}">
        <p14:creationId xmlns:p14="http://schemas.microsoft.com/office/powerpoint/2010/main" val="133527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989351"/>
            <a:ext cx="12191999" cy="586864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VERBOS – VERBS</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TRES GRUPOS: (3 groups)</a:t>
            </a: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VERBOS EN –AR: </a:t>
            </a:r>
            <a:r>
              <a:rPr lang="en-US" sz="2800" b="1" dirty="0" err="1">
                <a:latin typeface="Cambria" charset="0"/>
                <a:ea typeface="Cambria" charset="0"/>
                <a:cs typeface="Cambria" charset="0"/>
              </a:rPr>
              <a:t>Baylar</a:t>
            </a:r>
            <a:r>
              <a:rPr lang="en-US" sz="2800" b="1" dirty="0">
                <a:latin typeface="Cambria" charset="0"/>
                <a:ea typeface="Cambria" charset="0"/>
                <a:cs typeface="Cambria" charset="0"/>
              </a:rPr>
              <a:t>, kantar, </a:t>
            </a:r>
            <a:r>
              <a:rPr lang="en-US" sz="2800" b="1" dirty="0" err="1">
                <a:latin typeface="Cambria" charset="0"/>
                <a:ea typeface="Cambria" charset="0"/>
                <a:cs typeface="Cambria" charset="0"/>
              </a:rPr>
              <a:t>avlar</a:t>
            </a:r>
            <a:r>
              <a:rPr lang="en-US" sz="2800" b="1" dirty="0">
                <a:latin typeface="Cambria" charset="0"/>
                <a:ea typeface="Cambria" charset="0"/>
                <a:cs typeface="Cambria" charset="0"/>
              </a:rPr>
              <a:t> </a:t>
            </a:r>
            <a:r>
              <a:rPr lang="is-IS" sz="2800" b="1"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VERBOS EN –ER: </a:t>
            </a:r>
            <a:r>
              <a:rPr lang="en-US" sz="2800" b="1" dirty="0" err="1">
                <a:latin typeface="Cambria" charset="0"/>
                <a:ea typeface="Cambria" charset="0"/>
                <a:cs typeface="Cambria" charset="0"/>
              </a:rPr>
              <a:t>komer</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bever</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korrer</a:t>
            </a:r>
            <a:r>
              <a:rPr lang="en-US" sz="2800" b="1" dirty="0">
                <a:latin typeface="Cambria" charset="0"/>
                <a:ea typeface="Cambria" charset="0"/>
                <a:cs typeface="Cambria" charset="0"/>
              </a:rPr>
              <a:t> </a:t>
            </a:r>
            <a:r>
              <a:rPr lang="is-IS" sz="2800" b="1"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VERBOS EN – IR: </a:t>
            </a:r>
            <a:r>
              <a:rPr lang="en-US" sz="2800" b="1" dirty="0" err="1">
                <a:latin typeface="Cambria" charset="0"/>
                <a:ea typeface="Cambria" charset="0"/>
                <a:cs typeface="Cambria" charset="0"/>
              </a:rPr>
              <a:t>bıvır</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eskrıvır</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rezumır</a:t>
            </a: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err="1">
                <a:latin typeface="Cambria" charset="0"/>
                <a:ea typeface="Cambria" charset="0"/>
                <a:cs typeface="Cambria" charset="0"/>
              </a:rPr>
              <a:t>Verbos</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regulares</a:t>
            </a:r>
            <a:r>
              <a:rPr lang="en-US" sz="2800" b="1" dirty="0">
                <a:latin typeface="Cambria" charset="0"/>
                <a:ea typeface="Cambria" charset="0"/>
                <a:cs typeface="Cambria" charset="0"/>
              </a:rPr>
              <a:t> – regular verbs</a:t>
            </a: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err="1">
                <a:latin typeface="Cambria" charset="0"/>
                <a:ea typeface="Cambria" charset="0"/>
                <a:cs typeface="Cambria" charset="0"/>
              </a:rPr>
              <a:t>Verbos</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ırregulares</a:t>
            </a:r>
            <a:r>
              <a:rPr lang="en-US" sz="2800" b="1" dirty="0">
                <a:latin typeface="Cambria" charset="0"/>
                <a:ea typeface="Cambria" charset="0"/>
                <a:cs typeface="Cambria" charset="0"/>
              </a:rPr>
              <a:t> – ırregular verbs</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p:txBody>
      </p:sp>
    </p:spTree>
    <p:extLst>
      <p:ext uri="{BB962C8B-B14F-4D97-AF65-F5344CB8AC3E}">
        <p14:creationId xmlns:p14="http://schemas.microsoft.com/office/powerpoint/2010/main" val="84461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989351"/>
            <a:ext cx="12191999" cy="586864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err="1">
                <a:latin typeface="Cambria" charset="0"/>
                <a:ea typeface="Cambria" charset="0"/>
                <a:cs typeface="Cambria" charset="0"/>
              </a:rPr>
              <a:t>Verbos</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regulares</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en</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ar</a:t>
            </a: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PREZENTE – PRESENT TENSE</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lvl="0" indent="0">
              <a:lnSpc>
                <a:spcPct val="100000"/>
              </a:lnSpc>
              <a:spcBef>
                <a:spcPts val="0"/>
              </a:spcBef>
              <a:buClrTx/>
              <a:buNone/>
            </a:pPr>
            <a:r>
              <a:rPr lang="en-US" sz="2800" b="1" dirty="0" err="1">
                <a:latin typeface="Cambria" charset="0"/>
                <a:ea typeface="Cambria" charset="0"/>
                <a:cs typeface="Cambria" charset="0"/>
              </a:rPr>
              <a:t>Bayl</a:t>
            </a:r>
            <a:r>
              <a:rPr lang="en-US" sz="4000" b="1" dirty="0" err="1">
                <a:solidFill>
                  <a:srgbClr val="FF0000"/>
                </a:solidFill>
                <a:latin typeface="Cambria" charset="0"/>
                <a:ea typeface="Cambria" charset="0"/>
                <a:cs typeface="Cambria" charset="0"/>
              </a:rPr>
              <a:t>ar</a:t>
            </a:r>
            <a:r>
              <a:rPr lang="en-US" sz="4000" b="1" dirty="0">
                <a:solidFill>
                  <a:srgbClr val="FF0000"/>
                </a:solidFill>
                <a:latin typeface="Cambria" charset="0"/>
                <a:ea typeface="Cambria" charset="0"/>
                <a:cs typeface="Cambria" charset="0"/>
              </a:rPr>
              <a:t> </a:t>
            </a:r>
            <a:r>
              <a:rPr lang="en-US" sz="2800" b="1" dirty="0">
                <a:latin typeface="Cambria" charset="0"/>
                <a:ea typeface="Cambria" charset="0"/>
                <a:cs typeface="Cambria" charset="0"/>
              </a:rPr>
              <a:t>				kant</a:t>
            </a:r>
            <a:r>
              <a:rPr lang="en-US" sz="4000" b="1" dirty="0">
                <a:solidFill>
                  <a:srgbClr val="FF0000"/>
                </a:solidFill>
                <a:latin typeface="Cambria" charset="0"/>
                <a:ea typeface="Cambria" charset="0"/>
                <a:cs typeface="Cambria" charset="0"/>
              </a:rPr>
              <a:t>ar 			</a:t>
            </a:r>
            <a:r>
              <a:rPr lang="en-US" sz="2800" b="1" dirty="0">
                <a:latin typeface="Cambria" charset="0"/>
                <a:ea typeface="Cambria" charset="0"/>
                <a:cs typeface="Cambria" charset="0"/>
              </a:rPr>
              <a:t>AVL</a:t>
            </a:r>
            <a:r>
              <a:rPr lang="en-US" sz="4000" b="1" dirty="0">
                <a:solidFill>
                  <a:srgbClr val="FF0000"/>
                </a:solidFill>
                <a:latin typeface="Cambria" charset="0"/>
                <a:ea typeface="Cambria" charset="0"/>
                <a:cs typeface="Cambria" charset="0"/>
              </a:rPr>
              <a:t>AR</a:t>
            </a:r>
          </a:p>
          <a:p>
            <a:pPr marL="0" lvl="0" indent="0">
              <a:lnSpc>
                <a:spcPct val="100000"/>
              </a:lnSpc>
              <a:spcBef>
                <a:spcPts val="0"/>
              </a:spcBef>
              <a:buClrTx/>
              <a:buNone/>
            </a:pPr>
            <a:r>
              <a:rPr lang="en-US" sz="2800" dirty="0">
                <a:latin typeface="Cambria" charset="0"/>
                <a:ea typeface="Cambria" charset="0"/>
                <a:cs typeface="Cambria" charset="0"/>
              </a:rPr>
              <a:t>dance				sıng				speak</a:t>
            </a:r>
          </a:p>
          <a:p>
            <a:pPr marL="0" lvl="0" indent="0">
              <a:lnSpc>
                <a:spcPct val="100000"/>
              </a:lnSpc>
              <a:spcBef>
                <a:spcPts val="0"/>
              </a:spcBef>
              <a:buClrTx/>
              <a:buNone/>
            </a:pPr>
            <a:endParaRPr lang="en-US" sz="2800" dirty="0">
              <a:latin typeface="Cambria" charset="0"/>
              <a:ea typeface="Cambria" charset="0"/>
              <a:cs typeface="Cambria" charset="0"/>
            </a:endParaRPr>
          </a:p>
          <a:p>
            <a:pPr marL="0" lvl="0" indent="0">
              <a:lnSpc>
                <a:spcPct val="100000"/>
              </a:lnSpc>
              <a:spcBef>
                <a:spcPts val="0"/>
              </a:spcBef>
              <a:buClrTx/>
              <a:buNone/>
            </a:pPr>
            <a:r>
              <a:rPr lang="en-US" sz="2800" b="1" dirty="0" err="1">
                <a:latin typeface="Cambria" charset="0"/>
                <a:ea typeface="Cambria" charset="0"/>
                <a:cs typeface="Cambria" charset="0"/>
              </a:rPr>
              <a:t>Bayl</a:t>
            </a:r>
            <a:r>
              <a:rPr lang="en-US" sz="2800" b="1" dirty="0" err="1">
                <a:solidFill>
                  <a:srgbClr val="FF0000"/>
                </a:solidFill>
                <a:latin typeface="Cambria" charset="0"/>
                <a:ea typeface="Cambria" charset="0"/>
                <a:cs typeface="Cambria" charset="0"/>
              </a:rPr>
              <a:t>o</a:t>
            </a:r>
            <a:r>
              <a:rPr lang="en-US" sz="2800" b="1" dirty="0">
                <a:solidFill>
                  <a:srgbClr val="FF0000"/>
                </a:solidFill>
                <a:latin typeface="Cambria" charset="0"/>
                <a:ea typeface="Cambria" charset="0"/>
                <a:cs typeface="Cambria" charset="0"/>
              </a:rPr>
              <a:t>     </a:t>
            </a:r>
            <a:r>
              <a:rPr lang="en-US" sz="2800" dirty="0">
                <a:latin typeface="Cambria" charset="0"/>
                <a:ea typeface="Cambria" charset="0"/>
                <a:cs typeface="Cambria" charset="0"/>
              </a:rPr>
              <a:t>(</a:t>
            </a:r>
            <a:r>
              <a:rPr lang="en-US" sz="2800" cap="none" dirty="0">
                <a:latin typeface="Cambria" charset="0"/>
                <a:ea typeface="Cambria" charset="0"/>
                <a:cs typeface="Cambria" charset="0"/>
              </a:rPr>
              <a:t>I) dance</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kant</a:t>
            </a:r>
            <a:r>
              <a:rPr lang="en-US" sz="2800" b="1" dirty="0" err="1">
                <a:solidFill>
                  <a:srgbClr val="FF0000"/>
                </a:solidFill>
                <a:latin typeface="Cambria" charset="0"/>
                <a:ea typeface="Cambria" charset="0"/>
                <a:cs typeface="Cambria" charset="0"/>
              </a:rPr>
              <a:t>o</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aVL</a:t>
            </a:r>
            <a:r>
              <a:rPr lang="en-US" sz="2800" b="1" dirty="0" err="1">
                <a:solidFill>
                  <a:srgbClr val="FF0000"/>
                </a:solidFill>
                <a:latin typeface="Cambria" charset="0"/>
                <a:ea typeface="Cambria" charset="0"/>
                <a:cs typeface="Cambria" charset="0"/>
              </a:rPr>
              <a:t>o</a:t>
            </a:r>
            <a:endParaRPr lang="en-US" sz="2800" b="1" dirty="0">
              <a:solidFill>
                <a:srgbClr val="FF0000"/>
              </a:solidFill>
              <a:latin typeface="Cambria" charset="0"/>
              <a:ea typeface="Cambria" charset="0"/>
              <a:cs typeface="Cambria" charset="0"/>
            </a:endParaRPr>
          </a:p>
          <a:p>
            <a:pPr marL="0" indent="0">
              <a:lnSpc>
                <a:spcPct val="100000"/>
              </a:lnSpc>
              <a:spcBef>
                <a:spcPts val="0"/>
              </a:spcBef>
              <a:buClrTx/>
              <a:buNone/>
            </a:pPr>
            <a:r>
              <a:rPr lang="en-US" sz="2800" b="1" dirty="0" err="1">
                <a:latin typeface="Cambria" charset="0"/>
                <a:ea typeface="Cambria" charset="0"/>
                <a:cs typeface="Cambria" charset="0"/>
              </a:rPr>
              <a:t>Bayl</a:t>
            </a:r>
            <a:r>
              <a:rPr lang="en-US" sz="2800" b="1" dirty="0" err="1">
                <a:solidFill>
                  <a:srgbClr val="FF0000"/>
                </a:solidFill>
                <a:latin typeface="Cambria" charset="0"/>
                <a:ea typeface="Cambria" charset="0"/>
                <a:cs typeface="Cambria" charset="0"/>
              </a:rPr>
              <a:t>as</a:t>
            </a:r>
            <a:r>
              <a:rPr lang="en-US" sz="2800" b="1" dirty="0">
                <a:solidFill>
                  <a:srgbClr val="FF0000"/>
                </a:solidFill>
                <a:latin typeface="Cambria" charset="0"/>
                <a:ea typeface="Cambria" charset="0"/>
                <a:cs typeface="Cambria" charset="0"/>
              </a:rPr>
              <a:t>   </a:t>
            </a:r>
            <a:r>
              <a:rPr lang="en-US" sz="2800" dirty="0">
                <a:latin typeface="Cambria" charset="0"/>
                <a:ea typeface="Cambria" charset="0"/>
                <a:cs typeface="Cambria" charset="0"/>
              </a:rPr>
              <a:t>(</a:t>
            </a:r>
            <a:r>
              <a:rPr lang="en-US" sz="2800" cap="none" dirty="0">
                <a:latin typeface="Cambria" charset="0"/>
                <a:ea typeface="Cambria" charset="0"/>
                <a:cs typeface="Cambria" charset="0"/>
              </a:rPr>
              <a:t>you) dance</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kant</a:t>
            </a:r>
            <a:r>
              <a:rPr lang="en-US" sz="2800" b="1" dirty="0" err="1">
                <a:solidFill>
                  <a:srgbClr val="FF0000"/>
                </a:solidFill>
                <a:latin typeface="Cambria" charset="0"/>
                <a:ea typeface="Cambria" charset="0"/>
                <a:cs typeface="Cambria" charset="0"/>
              </a:rPr>
              <a:t>as</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aVL</a:t>
            </a:r>
            <a:r>
              <a:rPr lang="en-US" sz="2800" b="1" dirty="0" err="1">
                <a:solidFill>
                  <a:srgbClr val="FF0000"/>
                </a:solidFill>
                <a:latin typeface="Cambria" charset="0"/>
                <a:ea typeface="Cambria" charset="0"/>
                <a:cs typeface="Cambria" charset="0"/>
              </a:rPr>
              <a:t>as</a:t>
            </a:r>
            <a:endParaRPr lang="en-US" sz="2800" b="1" dirty="0">
              <a:solidFill>
                <a:srgbClr val="FF0000"/>
              </a:solidFill>
              <a:latin typeface="Cambria" charset="0"/>
              <a:ea typeface="Cambria" charset="0"/>
              <a:cs typeface="Cambria" charset="0"/>
            </a:endParaRPr>
          </a:p>
          <a:p>
            <a:pPr marL="0" indent="0">
              <a:lnSpc>
                <a:spcPct val="100000"/>
              </a:lnSpc>
              <a:spcBef>
                <a:spcPts val="0"/>
              </a:spcBef>
              <a:buClrTx/>
              <a:buNone/>
            </a:pPr>
            <a:r>
              <a:rPr lang="en-US" sz="2800" b="1" dirty="0" err="1">
                <a:latin typeface="Cambria" charset="0"/>
                <a:ea typeface="Cambria" charset="0"/>
                <a:cs typeface="Cambria" charset="0"/>
              </a:rPr>
              <a:t>Bayl</a:t>
            </a:r>
            <a:r>
              <a:rPr lang="en-US" sz="2800" b="1" dirty="0" err="1">
                <a:solidFill>
                  <a:srgbClr val="FF0000"/>
                </a:solidFill>
                <a:latin typeface="Cambria" charset="0"/>
                <a:ea typeface="Cambria" charset="0"/>
                <a:cs typeface="Cambria" charset="0"/>
              </a:rPr>
              <a:t>a</a:t>
            </a:r>
            <a:r>
              <a:rPr lang="en-US" sz="2800" b="1" dirty="0">
                <a:solidFill>
                  <a:srgbClr val="FF0000"/>
                </a:solidFill>
                <a:latin typeface="Cambria" charset="0"/>
                <a:ea typeface="Cambria" charset="0"/>
                <a:cs typeface="Cambria" charset="0"/>
              </a:rPr>
              <a:t>     </a:t>
            </a:r>
            <a:r>
              <a:rPr lang="en-US" sz="2800" dirty="0">
                <a:latin typeface="Cambria" charset="0"/>
                <a:ea typeface="Cambria" charset="0"/>
                <a:cs typeface="Cambria" charset="0"/>
              </a:rPr>
              <a:t>(</a:t>
            </a:r>
            <a:r>
              <a:rPr lang="en-US" sz="2800" cap="none" dirty="0">
                <a:latin typeface="Cambria" charset="0"/>
                <a:ea typeface="Cambria" charset="0"/>
                <a:cs typeface="Cambria" charset="0"/>
              </a:rPr>
              <a:t>he/she/it dances</a:t>
            </a:r>
            <a:r>
              <a:rPr lang="en-US" sz="2800" b="1" cap="none"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kant</a:t>
            </a:r>
            <a:r>
              <a:rPr lang="en-US" sz="2800" b="1" dirty="0" err="1">
                <a:solidFill>
                  <a:srgbClr val="FF0000"/>
                </a:solidFill>
                <a:latin typeface="Cambria" charset="0"/>
                <a:ea typeface="Cambria" charset="0"/>
                <a:cs typeface="Cambria" charset="0"/>
              </a:rPr>
              <a:t>a</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aVL</a:t>
            </a:r>
            <a:r>
              <a:rPr lang="en-US" sz="2800" b="1" dirty="0" err="1">
                <a:solidFill>
                  <a:srgbClr val="FF0000"/>
                </a:solidFill>
                <a:latin typeface="Cambria" charset="0"/>
                <a:ea typeface="Cambria" charset="0"/>
                <a:cs typeface="Cambria" charset="0"/>
              </a:rPr>
              <a:t>a</a:t>
            </a:r>
            <a:endParaRPr lang="en-US" sz="2800" b="1" dirty="0">
              <a:solidFill>
                <a:srgbClr val="FF0000"/>
              </a:solidFill>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solidFill>
                <a:srgbClr val="FF0000"/>
              </a:solidFill>
              <a:latin typeface="Cambria" charset="0"/>
              <a:ea typeface="Cambria" charset="0"/>
              <a:cs typeface="Cambria" charset="0"/>
            </a:endParaRPr>
          </a:p>
          <a:p>
            <a:pPr marL="0" indent="0">
              <a:lnSpc>
                <a:spcPct val="100000"/>
              </a:lnSpc>
              <a:spcBef>
                <a:spcPts val="0"/>
              </a:spcBef>
              <a:buClrTx/>
              <a:buNone/>
            </a:pPr>
            <a:r>
              <a:rPr lang="en-US" sz="2800" b="1" dirty="0" err="1">
                <a:latin typeface="Cambria" charset="0"/>
                <a:ea typeface="Cambria" charset="0"/>
                <a:cs typeface="Cambria" charset="0"/>
              </a:rPr>
              <a:t>Bayl</a:t>
            </a:r>
            <a:r>
              <a:rPr lang="en-US" sz="2800" b="1" dirty="0" err="1">
                <a:solidFill>
                  <a:srgbClr val="FF0000"/>
                </a:solidFill>
                <a:latin typeface="Cambria" charset="0"/>
                <a:ea typeface="Cambria" charset="0"/>
                <a:cs typeface="Cambria" charset="0"/>
              </a:rPr>
              <a:t>amos</a:t>
            </a:r>
            <a:r>
              <a:rPr lang="en-US" sz="2800" b="1" dirty="0">
                <a:solidFill>
                  <a:srgbClr val="FF0000"/>
                </a:solidFill>
                <a:latin typeface="Cambria" charset="0"/>
                <a:ea typeface="Cambria" charset="0"/>
                <a:cs typeface="Cambria" charset="0"/>
              </a:rPr>
              <a:t>	 </a:t>
            </a:r>
            <a:r>
              <a:rPr lang="en-US" sz="2800" dirty="0">
                <a:latin typeface="Cambria" charset="0"/>
                <a:ea typeface="Cambria" charset="0"/>
                <a:cs typeface="Cambria" charset="0"/>
              </a:rPr>
              <a:t>(</a:t>
            </a:r>
            <a:r>
              <a:rPr lang="en-US" sz="2800" cap="none" dirty="0">
                <a:latin typeface="Cambria" charset="0"/>
                <a:ea typeface="Cambria" charset="0"/>
                <a:cs typeface="Cambria" charset="0"/>
              </a:rPr>
              <a:t>we) dance </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kant</a:t>
            </a:r>
            <a:r>
              <a:rPr lang="en-US" sz="2800" b="1" dirty="0" err="1">
                <a:solidFill>
                  <a:srgbClr val="FF0000"/>
                </a:solidFill>
                <a:latin typeface="Cambria" charset="0"/>
                <a:ea typeface="Cambria" charset="0"/>
                <a:cs typeface="Cambria" charset="0"/>
              </a:rPr>
              <a:t>amos</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aVL</a:t>
            </a:r>
            <a:r>
              <a:rPr lang="en-US" sz="2800" b="1" dirty="0" err="1">
                <a:solidFill>
                  <a:srgbClr val="FF0000"/>
                </a:solidFill>
                <a:latin typeface="Cambria" charset="0"/>
                <a:ea typeface="Cambria" charset="0"/>
                <a:cs typeface="Cambria" charset="0"/>
              </a:rPr>
              <a:t>amos</a:t>
            </a:r>
            <a:endParaRPr lang="en-US" sz="2800" b="1" dirty="0">
              <a:solidFill>
                <a:srgbClr val="FF0000"/>
              </a:solidFill>
              <a:latin typeface="Cambria" charset="0"/>
              <a:ea typeface="Cambria" charset="0"/>
              <a:cs typeface="Cambria" charset="0"/>
            </a:endParaRPr>
          </a:p>
          <a:p>
            <a:pPr marL="0" indent="0">
              <a:lnSpc>
                <a:spcPct val="100000"/>
              </a:lnSpc>
              <a:spcBef>
                <a:spcPts val="0"/>
              </a:spcBef>
              <a:buClrTx/>
              <a:buNone/>
            </a:pPr>
            <a:r>
              <a:rPr lang="en-US" sz="2800" b="1" dirty="0" err="1">
                <a:latin typeface="Cambria" charset="0"/>
                <a:ea typeface="Cambria" charset="0"/>
                <a:cs typeface="Cambria" charset="0"/>
              </a:rPr>
              <a:t>Bayl</a:t>
            </a:r>
            <a:r>
              <a:rPr lang="en-US" sz="2800" b="1" dirty="0" err="1">
                <a:solidFill>
                  <a:srgbClr val="FF0000"/>
                </a:solidFill>
                <a:latin typeface="Cambria" charset="0"/>
                <a:ea typeface="Cambria" charset="0"/>
                <a:cs typeface="Cambria" charset="0"/>
              </a:rPr>
              <a:t>ash</a:t>
            </a:r>
            <a:r>
              <a:rPr lang="en-US" sz="2800" b="1" dirty="0">
                <a:solidFill>
                  <a:srgbClr val="FF0000"/>
                </a:solidFill>
                <a:latin typeface="Cambria" charset="0"/>
                <a:ea typeface="Cambria" charset="0"/>
                <a:cs typeface="Cambria" charset="0"/>
              </a:rPr>
              <a:t>	 </a:t>
            </a:r>
            <a:r>
              <a:rPr lang="en-US" sz="2800" dirty="0">
                <a:latin typeface="Cambria" charset="0"/>
                <a:ea typeface="Cambria" charset="0"/>
                <a:cs typeface="Cambria" charset="0"/>
              </a:rPr>
              <a:t>(</a:t>
            </a:r>
            <a:r>
              <a:rPr lang="en-US" sz="2800" cap="none" dirty="0">
                <a:latin typeface="Cambria" charset="0"/>
                <a:ea typeface="Cambria" charset="0"/>
                <a:cs typeface="Cambria" charset="0"/>
              </a:rPr>
              <a:t>you) dance </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kant</a:t>
            </a:r>
            <a:r>
              <a:rPr lang="en-US" sz="2800" b="1" dirty="0" err="1">
                <a:solidFill>
                  <a:srgbClr val="FF0000"/>
                </a:solidFill>
                <a:latin typeface="Cambria" charset="0"/>
                <a:ea typeface="Cambria" charset="0"/>
                <a:cs typeface="Cambria" charset="0"/>
              </a:rPr>
              <a:t>ash</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aVL</a:t>
            </a:r>
            <a:r>
              <a:rPr lang="en-US" sz="2800" b="1" dirty="0" err="1">
                <a:solidFill>
                  <a:srgbClr val="FF0000"/>
                </a:solidFill>
                <a:latin typeface="Cambria" charset="0"/>
                <a:ea typeface="Cambria" charset="0"/>
                <a:cs typeface="Cambria" charset="0"/>
              </a:rPr>
              <a:t>ash</a:t>
            </a:r>
            <a:endParaRPr lang="en-US" sz="2800" b="1" dirty="0">
              <a:solidFill>
                <a:srgbClr val="FF0000"/>
              </a:solidFill>
              <a:latin typeface="Cambria" charset="0"/>
              <a:ea typeface="Cambria" charset="0"/>
              <a:cs typeface="Cambria" charset="0"/>
            </a:endParaRPr>
          </a:p>
          <a:p>
            <a:pPr marL="0" indent="0">
              <a:lnSpc>
                <a:spcPct val="100000"/>
              </a:lnSpc>
              <a:spcBef>
                <a:spcPts val="0"/>
              </a:spcBef>
              <a:buClrTx/>
              <a:buNone/>
            </a:pPr>
            <a:r>
              <a:rPr lang="en-US" sz="2800" b="1" dirty="0" err="1">
                <a:latin typeface="Cambria" charset="0"/>
                <a:ea typeface="Cambria" charset="0"/>
                <a:cs typeface="Cambria" charset="0"/>
              </a:rPr>
              <a:t>Bayl</a:t>
            </a:r>
            <a:r>
              <a:rPr lang="en-US" sz="2800" b="1" dirty="0" err="1">
                <a:solidFill>
                  <a:srgbClr val="FF0000"/>
                </a:solidFill>
                <a:latin typeface="Cambria" charset="0"/>
                <a:ea typeface="Cambria" charset="0"/>
                <a:cs typeface="Cambria" charset="0"/>
              </a:rPr>
              <a:t>an</a:t>
            </a:r>
            <a:r>
              <a:rPr lang="en-US" sz="2800" b="1" dirty="0">
                <a:solidFill>
                  <a:srgbClr val="FF0000"/>
                </a:solidFill>
                <a:latin typeface="Cambria" charset="0"/>
                <a:ea typeface="Cambria" charset="0"/>
                <a:cs typeface="Cambria" charset="0"/>
              </a:rPr>
              <a:t>	 </a:t>
            </a:r>
            <a:r>
              <a:rPr lang="en-US" sz="2800" dirty="0">
                <a:latin typeface="Cambria" charset="0"/>
                <a:ea typeface="Cambria" charset="0"/>
                <a:cs typeface="Cambria" charset="0"/>
              </a:rPr>
              <a:t>(</a:t>
            </a:r>
            <a:r>
              <a:rPr lang="en-US" sz="2800" cap="none" dirty="0">
                <a:latin typeface="Cambria" charset="0"/>
                <a:ea typeface="Cambria" charset="0"/>
                <a:cs typeface="Cambria" charset="0"/>
              </a:rPr>
              <a:t>they) dance </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kant</a:t>
            </a:r>
            <a:r>
              <a:rPr lang="en-US" sz="2800" b="1" dirty="0" err="1">
                <a:solidFill>
                  <a:srgbClr val="FF0000"/>
                </a:solidFill>
                <a:latin typeface="Cambria" charset="0"/>
                <a:ea typeface="Cambria" charset="0"/>
                <a:cs typeface="Cambria" charset="0"/>
              </a:rPr>
              <a:t>an</a:t>
            </a:r>
            <a:r>
              <a:rPr lang="en-US" sz="2800" b="1" dirty="0">
                <a:solidFill>
                  <a:srgbClr val="FF0000"/>
                </a:solidFill>
                <a:latin typeface="Cambria" charset="0"/>
                <a:ea typeface="Cambria" charset="0"/>
                <a:cs typeface="Cambria" charset="0"/>
              </a:rPr>
              <a:t>			</a:t>
            </a:r>
            <a:r>
              <a:rPr lang="en-US" sz="2800" b="1" dirty="0" err="1">
                <a:latin typeface="Cambria" charset="0"/>
                <a:ea typeface="Cambria" charset="0"/>
                <a:cs typeface="Cambria" charset="0"/>
              </a:rPr>
              <a:t>aVL</a:t>
            </a:r>
            <a:r>
              <a:rPr lang="en-US" sz="2800" b="1" dirty="0" err="1">
                <a:solidFill>
                  <a:srgbClr val="FF0000"/>
                </a:solidFill>
                <a:latin typeface="Cambria" charset="0"/>
                <a:ea typeface="Cambria" charset="0"/>
                <a:cs typeface="Cambria" charset="0"/>
              </a:rPr>
              <a:t>an</a:t>
            </a:r>
            <a:endParaRPr lang="en-US" sz="2800" b="1" dirty="0">
              <a:solidFill>
                <a:srgbClr val="FF0000"/>
              </a:solidFill>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40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4000" b="1" dirty="0">
              <a:solidFill>
                <a:srgbClr val="FF0000"/>
              </a:solidFill>
              <a:latin typeface="Cambria" charset="0"/>
              <a:ea typeface="Cambria" charset="0"/>
              <a:cs typeface="Cambria" charset="0"/>
            </a:endParaRPr>
          </a:p>
        </p:txBody>
      </p:sp>
    </p:spTree>
    <p:extLst>
      <p:ext uri="{BB962C8B-B14F-4D97-AF65-F5344CB8AC3E}">
        <p14:creationId xmlns:p14="http://schemas.microsoft.com/office/powerpoint/2010/main" val="55250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989351"/>
            <a:ext cx="12191999" cy="5868649"/>
          </a:xfrm>
        </p:spPr>
        <p:txBody>
          <a:bodyPr>
            <a:normAutofit/>
          </a:bodyPr>
          <a:lstStyle/>
          <a:p>
            <a:pPr marL="0" indent="0">
              <a:lnSpc>
                <a:spcPct val="100000"/>
              </a:lnSpc>
              <a:spcBef>
                <a:spcPts val="0"/>
              </a:spcBef>
              <a:buClrTx/>
              <a:buNone/>
            </a:pPr>
            <a:r>
              <a:rPr lang="en-US" sz="2800" b="1" dirty="0" err="1">
                <a:latin typeface="Cambria" charset="0"/>
                <a:ea typeface="Cambria" charset="0"/>
                <a:cs typeface="Cambria" charset="0"/>
              </a:rPr>
              <a:t>Verbos</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regulares</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en</a:t>
            </a:r>
            <a:r>
              <a:rPr lang="en-US" sz="2800" b="1" dirty="0">
                <a:latin typeface="Cambria" charset="0"/>
                <a:ea typeface="Cambria" charset="0"/>
                <a:cs typeface="Cambria" charset="0"/>
              </a:rPr>
              <a:t> –</a:t>
            </a:r>
            <a:r>
              <a:rPr lang="en-US" sz="2800" b="1" dirty="0" err="1">
                <a:latin typeface="Cambria" charset="0"/>
                <a:ea typeface="Cambria" charset="0"/>
                <a:cs typeface="Cambria" charset="0"/>
              </a:rPr>
              <a:t>ar</a:t>
            </a: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lvl="0" indent="0">
              <a:lnSpc>
                <a:spcPct val="100000"/>
              </a:lnSpc>
              <a:spcBef>
                <a:spcPts val="0"/>
              </a:spcBef>
              <a:buClrTx/>
              <a:buNone/>
              <a:defRPr/>
            </a:pPr>
            <a:r>
              <a:rPr lang="en-US" sz="2800" dirty="0" err="1">
                <a:latin typeface="Cambria" charset="0"/>
                <a:ea typeface="Cambria" charset="0"/>
                <a:cs typeface="Cambria" charset="0"/>
              </a:rPr>
              <a:t>Frazes</a:t>
            </a:r>
            <a:r>
              <a:rPr lang="en-US" sz="2800" dirty="0">
                <a:latin typeface="Cambria" charset="0"/>
                <a:ea typeface="Cambria" charset="0"/>
                <a:cs typeface="Cambria" charset="0"/>
              </a:rPr>
              <a:t> </a:t>
            </a:r>
            <a:r>
              <a:rPr lang="en-US" sz="2800" b="1" dirty="0" err="1">
                <a:latin typeface="Cambria" charset="0"/>
                <a:ea typeface="Cambria" charset="0"/>
                <a:cs typeface="Cambria" charset="0"/>
              </a:rPr>
              <a:t>posıtıvas</a:t>
            </a:r>
            <a:r>
              <a:rPr lang="en-US" sz="2800" dirty="0">
                <a:latin typeface="Cambria" charset="0"/>
                <a:ea typeface="Cambria" charset="0"/>
                <a:cs typeface="Cambria" charset="0"/>
              </a:rPr>
              <a:t>: 				 FRAZES </a:t>
            </a:r>
            <a:r>
              <a:rPr lang="en-US" sz="2800" b="1" dirty="0">
                <a:latin typeface="Cambria" charset="0"/>
                <a:ea typeface="Cambria" charset="0"/>
                <a:cs typeface="Cambria" charset="0"/>
              </a:rPr>
              <a:t>NEGATIVAS</a:t>
            </a:r>
            <a:r>
              <a:rPr lang="en-US" sz="2800" dirty="0">
                <a:latin typeface="Cambria" charset="0"/>
                <a:ea typeface="Cambria" charset="0"/>
                <a:cs typeface="Cambria" charset="0"/>
              </a:rPr>
              <a:t>: </a:t>
            </a:r>
            <a:r>
              <a:rPr lang="en-US" sz="2800" cap="none" dirty="0">
                <a:latin typeface="Cambria" charset="0"/>
                <a:ea typeface="Cambria" charset="0"/>
                <a:cs typeface="Cambria" charset="0"/>
              </a:rPr>
              <a:t>(negative </a:t>
            </a:r>
            <a:endParaRPr lang="en-US" sz="2800" dirty="0">
              <a:latin typeface="Cambria" charset="0"/>
              <a:ea typeface="Cambria" charset="0"/>
              <a:cs typeface="Cambria" charset="0"/>
            </a:endParaRPr>
          </a:p>
          <a:p>
            <a:pPr marL="0" lvl="0" indent="0">
              <a:lnSpc>
                <a:spcPct val="100000"/>
              </a:lnSpc>
              <a:spcBef>
                <a:spcPts val="0"/>
              </a:spcBef>
              <a:buClrTx/>
              <a:buNone/>
              <a:defRPr/>
            </a:pPr>
            <a:r>
              <a:rPr lang="en-US" sz="2800" cap="none" dirty="0">
                <a:latin typeface="Cambria" charset="0"/>
                <a:ea typeface="Cambria" charset="0"/>
                <a:cs typeface="Cambria" charset="0"/>
              </a:rPr>
              <a:t>(positive sentences)</a:t>
            </a:r>
            <a:r>
              <a:rPr lang="en-US" sz="2800" dirty="0">
                <a:latin typeface="Cambria" charset="0"/>
                <a:ea typeface="Cambria" charset="0"/>
                <a:cs typeface="Cambria" charset="0"/>
              </a:rPr>
              <a:t>	</a:t>
            </a:r>
            <a:r>
              <a:rPr lang="en-US" sz="2800" cap="none" dirty="0">
                <a:latin typeface="Cambria" charset="0"/>
                <a:ea typeface="Cambria" charset="0"/>
                <a:cs typeface="Cambria" charset="0"/>
              </a:rPr>
              <a:t>			sentences)</a:t>
            </a:r>
            <a:r>
              <a:rPr lang="en-US" sz="2800" dirty="0">
                <a:latin typeface="Cambria" charset="0"/>
                <a:ea typeface="Cambria" charset="0"/>
                <a:cs typeface="Cambria" charset="0"/>
              </a:rPr>
              <a:t>(</a:t>
            </a:r>
            <a:r>
              <a:rPr lang="en-US" sz="2800" cap="none" dirty="0">
                <a:latin typeface="Cambria" charset="0"/>
                <a:ea typeface="Cambria" charset="0"/>
                <a:cs typeface="Cambria" charset="0"/>
              </a:rPr>
              <a:t>se </a:t>
            </a:r>
            <a:r>
              <a:rPr lang="en-US" sz="2800" cap="none" dirty="0" err="1">
                <a:latin typeface="Cambria" charset="0"/>
                <a:ea typeface="Cambria" charset="0"/>
                <a:cs typeface="Cambria" charset="0"/>
              </a:rPr>
              <a:t>adjusta</a:t>
            </a:r>
            <a:r>
              <a:rPr lang="en-US" sz="2800" cap="none" dirty="0">
                <a:latin typeface="Cambria" charset="0"/>
                <a:ea typeface="Cambria" charset="0"/>
                <a:cs typeface="Cambria" charset="0"/>
              </a:rPr>
              <a:t> “NO” antes del 							verbo) (add NO before the verb)</a:t>
            </a:r>
            <a:endParaRPr lang="en-US" sz="2800"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err="1">
                <a:latin typeface="Cambria" charset="0"/>
                <a:ea typeface="Cambria" charset="0"/>
                <a:cs typeface="Cambria" charset="0"/>
              </a:rPr>
              <a:t>Avlo</a:t>
            </a:r>
            <a:r>
              <a:rPr lang="en-US" sz="2800" cap="none" dirty="0">
                <a:latin typeface="Cambria" charset="0"/>
                <a:ea typeface="Cambria" charset="0"/>
                <a:cs typeface="Cambria" charset="0"/>
              </a:rPr>
              <a:t> Judeo-Espanyol.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avlo</a:t>
            </a:r>
            <a:r>
              <a:rPr lang="en-US" sz="2800" cap="none" dirty="0">
                <a:latin typeface="Cambria" charset="0"/>
                <a:ea typeface="Cambria" charset="0"/>
                <a:cs typeface="Cambria" charset="0"/>
              </a:rPr>
              <a:t> Judeo-Espanyol.</a:t>
            </a: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a:latin typeface="Cambria" charset="0"/>
                <a:ea typeface="Cambria" charset="0"/>
                <a:cs typeface="Cambria" charset="0"/>
              </a:rPr>
              <a:t>Sara </a:t>
            </a:r>
            <a:r>
              <a:rPr lang="en-US" sz="2800" cap="none" dirty="0" err="1">
                <a:latin typeface="Cambria" charset="0"/>
                <a:ea typeface="Cambria" charset="0"/>
                <a:cs typeface="Cambria" charset="0"/>
              </a:rPr>
              <a:t>avla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Inglez</a:t>
            </a:r>
            <a:r>
              <a:rPr lang="en-US" sz="2800" cap="none" dirty="0">
                <a:latin typeface="Cambria" charset="0"/>
                <a:ea typeface="Cambria" charset="0"/>
                <a:cs typeface="Cambria" charset="0"/>
              </a:rPr>
              <a:t>.					Sara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avla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Inglez</a:t>
            </a:r>
            <a:r>
              <a:rPr lang="en-US" sz="2800" cap="none"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err="1">
                <a:latin typeface="Cambria" charset="0"/>
                <a:ea typeface="Cambria" charset="0"/>
                <a:cs typeface="Cambria" charset="0"/>
              </a:rPr>
              <a:t>Metin</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i</a:t>
            </a:r>
            <a:r>
              <a:rPr lang="en-US" sz="2800" cap="none" dirty="0">
                <a:latin typeface="Cambria" charset="0"/>
                <a:ea typeface="Cambria" charset="0"/>
                <a:cs typeface="Cambria" charset="0"/>
              </a:rPr>
              <a:t> Sara </a:t>
            </a:r>
            <a:r>
              <a:rPr lang="en-US" sz="2800" cap="none" dirty="0" err="1">
                <a:latin typeface="Cambria" charset="0"/>
                <a:ea typeface="Cambria" charset="0"/>
                <a:cs typeface="Cambria" charset="0"/>
              </a:rPr>
              <a:t>avlan</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Turko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Metin</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i</a:t>
            </a:r>
            <a:r>
              <a:rPr lang="en-US" sz="2800" cap="none" dirty="0">
                <a:latin typeface="Cambria" charset="0"/>
                <a:ea typeface="Cambria" charset="0"/>
                <a:cs typeface="Cambria" charset="0"/>
              </a:rPr>
              <a:t> Sara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baylan</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bien</a:t>
            </a:r>
            <a:r>
              <a:rPr lang="en-US" sz="2800" cap="none"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err="1">
                <a:latin typeface="Cambria" charset="0"/>
                <a:ea typeface="Cambria" charset="0"/>
                <a:cs typeface="Cambria" charset="0"/>
              </a:rPr>
              <a:t>Tu</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baylas</a:t>
            </a:r>
            <a:r>
              <a:rPr lang="en-US" sz="2800" cap="none" dirty="0">
                <a:latin typeface="Cambria" charset="0"/>
                <a:ea typeface="Cambria" charset="0"/>
                <a:cs typeface="Cambria" charset="0"/>
              </a:rPr>
              <a:t> el tango.				</a:t>
            </a:r>
            <a:r>
              <a:rPr lang="en-US" sz="2800" cap="none" dirty="0" err="1">
                <a:latin typeface="Cambria" charset="0"/>
                <a:ea typeface="Cambria" charset="0"/>
                <a:cs typeface="Cambria" charset="0"/>
              </a:rPr>
              <a:t>Tu</a:t>
            </a:r>
            <a:r>
              <a:rPr lang="en-US" sz="2800" cap="none" dirty="0">
                <a:latin typeface="Cambria" charset="0"/>
                <a:ea typeface="Cambria" charset="0"/>
                <a:cs typeface="Cambria" charset="0"/>
              </a:rPr>
              <a:t>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baylas</a:t>
            </a:r>
            <a:r>
              <a:rPr lang="en-US" sz="2800" cap="none" dirty="0">
                <a:latin typeface="Cambria" charset="0"/>
                <a:ea typeface="Cambria" charset="0"/>
                <a:cs typeface="Cambria" charset="0"/>
              </a:rPr>
              <a:t> el tango.</a:t>
            </a: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err="1">
                <a:latin typeface="Cambria" charset="0"/>
                <a:ea typeface="Cambria" charset="0"/>
                <a:cs typeface="Cambria" charset="0"/>
              </a:rPr>
              <a:t>Mozotras</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kantamos</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en</a:t>
            </a:r>
            <a:r>
              <a:rPr lang="en-US" sz="2800" cap="none" dirty="0">
                <a:latin typeface="Cambria" charset="0"/>
                <a:ea typeface="Cambria" charset="0"/>
                <a:cs typeface="Cambria" charset="0"/>
              </a:rPr>
              <a:t> el </a:t>
            </a:r>
            <a:r>
              <a:rPr lang="en-US" sz="2800" cap="none" dirty="0" err="1">
                <a:latin typeface="Cambria" charset="0"/>
                <a:ea typeface="Cambria" charset="0"/>
                <a:cs typeface="Cambria" charset="0"/>
              </a:rPr>
              <a:t>koro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Mozotras</a:t>
            </a:r>
            <a:r>
              <a:rPr lang="en-US" sz="2800" cap="none" dirty="0">
                <a:latin typeface="Cambria" charset="0"/>
                <a:ea typeface="Cambria" charset="0"/>
                <a:cs typeface="Cambria" charset="0"/>
              </a:rPr>
              <a:t>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kantamos</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en</a:t>
            </a:r>
            <a:r>
              <a:rPr lang="en-US" sz="2800" cap="none" dirty="0">
                <a:latin typeface="Cambria" charset="0"/>
                <a:ea typeface="Cambria" charset="0"/>
                <a:cs typeface="Cambria" charset="0"/>
              </a:rPr>
              <a:t> el </a:t>
            </a:r>
            <a:r>
              <a:rPr lang="en-US" sz="2800" cap="none" dirty="0" err="1">
                <a:latin typeface="Cambria" charset="0"/>
                <a:ea typeface="Cambria" charset="0"/>
                <a:cs typeface="Cambria" charset="0"/>
              </a:rPr>
              <a:t>koro</a:t>
            </a:r>
            <a:r>
              <a:rPr lang="en-US" sz="2800" cap="none"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a:latin typeface="Cambria" charset="0"/>
                <a:ea typeface="Cambria" charset="0"/>
                <a:cs typeface="Cambria" charset="0"/>
              </a:rPr>
              <a:t>El se </a:t>
            </a:r>
            <a:r>
              <a:rPr lang="en-US" sz="2800" cap="none" dirty="0" err="1">
                <a:latin typeface="Cambria" charset="0"/>
                <a:ea typeface="Cambria" charset="0"/>
                <a:cs typeface="Cambria" charset="0"/>
              </a:rPr>
              <a:t>yama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Beno</a:t>
            </a:r>
            <a:r>
              <a:rPr lang="en-US" sz="2800" cap="none" dirty="0">
                <a:latin typeface="Cambria" charset="0"/>
                <a:ea typeface="Cambria" charset="0"/>
                <a:cs typeface="Cambria" charset="0"/>
              </a:rPr>
              <a:t>.					El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se </a:t>
            </a:r>
            <a:r>
              <a:rPr lang="en-US" sz="2800" cap="none" dirty="0" err="1">
                <a:latin typeface="Cambria" charset="0"/>
                <a:ea typeface="Cambria" charset="0"/>
                <a:cs typeface="Cambria" charset="0"/>
              </a:rPr>
              <a:t>yama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Beno</a:t>
            </a:r>
            <a:r>
              <a:rPr lang="en-US" sz="2800" cap="none"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US" sz="2800" cap="none" dirty="0" err="1">
                <a:latin typeface="Cambria" charset="0"/>
                <a:ea typeface="Cambria" charset="0"/>
                <a:cs typeface="Cambria" charset="0"/>
              </a:rPr>
              <a:t>Eya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kanta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en</a:t>
            </a:r>
            <a:r>
              <a:rPr lang="en-US" sz="2800" cap="none" dirty="0">
                <a:latin typeface="Cambria" charset="0"/>
                <a:ea typeface="Cambria" charset="0"/>
                <a:cs typeface="Cambria" charset="0"/>
              </a:rPr>
              <a:t> Judeo-</a:t>
            </a:r>
            <a:r>
              <a:rPr lang="en-US" sz="2800" cap="none" dirty="0" err="1">
                <a:latin typeface="Cambria" charset="0"/>
                <a:ea typeface="Cambria" charset="0"/>
                <a:cs typeface="Cambria" charset="0"/>
              </a:rPr>
              <a:t>Espanyol</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Eya</a:t>
            </a:r>
            <a:r>
              <a:rPr lang="en-US" sz="2800" cap="none" dirty="0">
                <a:latin typeface="Cambria" charset="0"/>
                <a:ea typeface="Cambria" charset="0"/>
                <a:cs typeface="Cambria" charset="0"/>
              </a:rPr>
              <a:t> </a:t>
            </a:r>
            <a:r>
              <a:rPr lang="en-US" sz="2800" b="1" cap="none" dirty="0">
                <a:latin typeface="Cambria" charset="0"/>
                <a:ea typeface="Cambria" charset="0"/>
                <a:cs typeface="Cambria" charset="0"/>
              </a:rPr>
              <a:t>no</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avla</a:t>
            </a:r>
            <a:r>
              <a:rPr lang="en-US" sz="2800" cap="none" dirty="0">
                <a:latin typeface="Cambria" charset="0"/>
                <a:ea typeface="Cambria" charset="0"/>
                <a:cs typeface="Cambria" charset="0"/>
              </a:rPr>
              <a:t> </a:t>
            </a:r>
            <a:r>
              <a:rPr lang="en-US" sz="2800" cap="none" dirty="0" err="1">
                <a:latin typeface="Cambria" charset="0"/>
                <a:ea typeface="Cambria" charset="0"/>
                <a:cs typeface="Cambria" charset="0"/>
              </a:rPr>
              <a:t>Turko</a:t>
            </a:r>
            <a:r>
              <a:rPr lang="en-US" sz="2800" cap="none" dirty="0">
                <a:latin typeface="Cambria" charset="0"/>
                <a:ea typeface="Cambria" charset="0"/>
                <a:cs typeface="Cambria"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2800" cap="none" dirty="0">
              <a:latin typeface="Cambria" charset="0"/>
              <a:ea typeface="Cambria" charset="0"/>
              <a:cs typeface="Cambria" charset="0"/>
            </a:endParaRPr>
          </a:p>
        </p:txBody>
      </p:sp>
    </p:spTree>
    <p:extLst>
      <p:ext uri="{BB962C8B-B14F-4D97-AF65-F5344CB8AC3E}">
        <p14:creationId xmlns:p14="http://schemas.microsoft.com/office/powerpoint/2010/main" val="26859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702527"/>
            <a:ext cx="12191999" cy="6155473"/>
          </a:xfrm>
        </p:spPr>
        <p:txBody>
          <a:bodyPr numCol="3">
            <a:normAutofit fontScale="85000" lnSpcReduction="20000"/>
          </a:bodyPr>
          <a:lstStyle/>
          <a:p>
            <a:pPr marL="0" indent="0">
              <a:buNone/>
            </a:pPr>
            <a:r>
              <a:rPr lang="tr-TR" sz="3000" b="1" dirty="0">
                <a:solidFill>
                  <a:srgbClr val="FF0000"/>
                </a:solidFill>
                <a:latin typeface="Cambria" charset="0"/>
                <a:ea typeface="Cambria" charset="0"/>
                <a:cs typeface="Cambria" charset="0"/>
              </a:rPr>
              <a:t>LOS BILBILIKOS</a:t>
            </a:r>
            <a:endParaRPr lang="en-US" sz="3000" dirty="0">
              <a:solidFill>
                <a:srgbClr val="FF0000"/>
              </a:solidFill>
              <a:latin typeface="Cambria" charset="0"/>
              <a:ea typeface="Cambria" charset="0"/>
              <a:cs typeface="Cambria" charset="0"/>
            </a:endParaRPr>
          </a:p>
          <a:p>
            <a:pPr marL="0" indent="0">
              <a:buNone/>
            </a:pPr>
            <a:r>
              <a:rPr lang="tr-TR" sz="2800" b="1" dirty="0">
                <a:latin typeface="Cambria" charset="0"/>
                <a:ea typeface="Cambria" charset="0"/>
                <a:cs typeface="Cambria" charset="0"/>
              </a:rPr>
              <a:t>Los </a:t>
            </a:r>
            <a:r>
              <a:rPr lang="tr-TR" sz="2800" b="1" dirty="0" err="1">
                <a:latin typeface="Cambria" charset="0"/>
                <a:ea typeface="Cambria" charset="0"/>
                <a:cs typeface="Cambria" charset="0"/>
              </a:rPr>
              <a:t>bIlbIlIkos</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kantan</a:t>
            </a:r>
            <a:endParaRPr lang="tr-TR" sz="2800" b="1" dirty="0">
              <a:latin typeface="Cambria" charset="0"/>
              <a:ea typeface="Cambria" charset="0"/>
              <a:cs typeface="Cambria" charset="0"/>
            </a:endParaRPr>
          </a:p>
          <a:p>
            <a:pPr marL="0" indent="0">
              <a:buNone/>
            </a:pPr>
            <a:r>
              <a:rPr lang="en-US" sz="1900" dirty="0">
                <a:latin typeface="Cambria" charset="0"/>
                <a:ea typeface="Cambria" charset="0"/>
                <a:cs typeface="Cambria" charset="0"/>
              </a:rPr>
              <a:t>(</a:t>
            </a:r>
            <a:r>
              <a:rPr lang="en-US" sz="1900" cap="none" dirty="0">
                <a:latin typeface="Cambria" charset="0"/>
                <a:ea typeface="Cambria" charset="0"/>
                <a:cs typeface="Cambria" charset="0"/>
              </a:rPr>
              <a:t>The nightingales sing)</a:t>
            </a:r>
            <a:endParaRPr lang="en-US" sz="1900" dirty="0">
              <a:latin typeface="Cambria" charset="0"/>
              <a:ea typeface="Cambria" charset="0"/>
              <a:cs typeface="Cambria" charset="0"/>
            </a:endParaRPr>
          </a:p>
          <a:p>
            <a:pPr marL="0" indent="0">
              <a:buNone/>
            </a:pPr>
            <a:r>
              <a:rPr lang="tr-TR" sz="2800" b="1" dirty="0" err="1">
                <a:latin typeface="Cambria" charset="0"/>
                <a:ea typeface="Cambria" charset="0"/>
                <a:cs typeface="Cambria" charset="0"/>
              </a:rPr>
              <a:t>SospIran</a:t>
            </a:r>
            <a:r>
              <a:rPr lang="tr-TR" sz="2800" b="1" dirty="0">
                <a:latin typeface="Cambria" charset="0"/>
                <a:ea typeface="Cambria" charset="0"/>
                <a:cs typeface="Cambria" charset="0"/>
              </a:rPr>
              <a:t> del amor,</a:t>
            </a:r>
          </a:p>
          <a:p>
            <a:pPr marL="0" indent="0">
              <a:buNone/>
            </a:pPr>
            <a:r>
              <a:rPr lang="en-US" sz="1900" dirty="0">
                <a:latin typeface="Cambria" charset="0"/>
                <a:ea typeface="Cambria" charset="0"/>
                <a:cs typeface="Cambria" charset="0"/>
              </a:rPr>
              <a:t>(</a:t>
            </a:r>
            <a:r>
              <a:rPr lang="en-US" sz="1900" cap="none" dirty="0">
                <a:latin typeface="Cambria" charset="0"/>
                <a:ea typeface="Cambria" charset="0"/>
                <a:cs typeface="Cambria" charset="0"/>
              </a:rPr>
              <a:t>They sigh from love)</a:t>
            </a:r>
            <a:endParaRPr lang="en-US" sz="19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I la </a:t>
            </a:r>
            <a:r>
              <a:rPr lang="tr-TR" sz="2800" b="1" dirty="0" err="1">
                <a:latin typeface="Cambria" charset="0"/>
                <a:ea typeface="Cambria" charset="0"/>
                <a:cs typeface="Cambria" charset="0"/>
              </a:rPr>
              <a:t>pasIon</a:t>
            </a:r>
            <a:r>
              <a:rPr lang="tr-TR" sz="2800" b="1" dirty="0">
                <a:latin typeface="Cambria" charset="0"/>
                <a:ea typeface="Cambria" charset="0"/>
                <a:cs typeface="Cambria" charset="0"/>
              </a:rPr>
              <a:t> me mata</a:t>
            </a:r>
          </a:p>
          <a:p>
            <a:pPr marL="0" indent="0">
              <a:buNone/>
            </a:pPr>
            <a:r>
              <a:rPr lang="en-US" sz="1900" dirty="0">
                <a:latin typeface="Cambria" charset="0"/>
                <a:ea typeface="Cambria" charset="0"/>
                <a:cs typeface="Cambria" charset="0"/>
              </a:rPr>
              <a:t>(</a:t>
            </a:r>
            <a:r>
              <a:rPr lang="en-US" sz="1900" cap="none" dirty="0">
                <a:latin typeface="Cambria" charset="0"/>
                <a:ea typeface="Cambria" charset="0"/>
                <a:cs typeface="Cambria" charset="0"/>
              </a:rPr>
              <a:t>And the passion kills me)</a:t>
            </a:r>
            <a:endParaRPr lang="en-US" sz="1900" dirty="0">
              <a:latin typeface="Cambria" charset="0"/>
              <a:ea typeface="Cambria" charset="0"/>
              <a:cs typeface="Cambria" charset="0"/>
            </a:endParaRPr>
          </a:p>
          <a:p>
            <a:pPr marL="0" indent="0">
              <a:buNone/>
            </a:pPr>
            <a:r>
              <a:rPr lang="tr-TR" sz="2800" b="1" dirty="0" err="1">
                <a:latin typeface="Cambria" charset="0"/>
                <a:ea typeface="Cambria" charset="0"/>
                <a:cs typeface="Cambria" charset="0"/>
              </a:rPr>
              <a:t>MuchIgua</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mI</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dolor</a:t>
            </a:r>
            <a:r>
              <a:rPr lang="tr-TR" sz="2800" b="1" dirty="0">
                <a:latin typeface="Cambria" charset="0"/>
                <a:ea typeface="Cambria" charset="0"/>
                <a:cs typeface="Cambria" charset="0"/>
              </a:rPr>
              <a:t>.</a:t>
            </a:r>
          </a:p>
          <a:p>
            <a:pPr marL="0" indent="0">
              <a:buNone/>
            </a:pPr>
            <a:r>
              <a:rPr lang="en-US" sz="2100" dirty="0">
                <a:latin typeface="Cambria" charset="0"/>
                <a:ea typeface="Cambria" charset="0"/>
                <a:cs typeface="Cambria" charset="0"/>
              </a:rPr>
              <a:t>(</a:t>
            </a:r>
            <a:r>
              <a:rPr lang="en-US" sz="2100" cap="none" dirty="0">
                <a:latin typeface="Cambria" charset="0"/>
                <a:ea typeface="Cambria" charset="0"/>
                <a:cs typeface="Cambria" charset="0"/>
              </a:rPr>
              <a:t>Multiplies my pain)</a:t>
            </a:r>
          </a:p>
          <a:p>
            <a:pPr marL="0" indent="0">
              <a:buNone/>
            </a:pPr>
            <a:r>
              <a:rPr lang="tr-TR" sz="2800" b="1" dirty="0">
                <a:latin typeface="Cambria" charset="0"/>
                <a:ea typeface="Cambria" charset="0"/>
                <a:cs typeface="Cambria" charset="0"/>
              </a:rPr>
              <a:t> </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La </a:t>
            </a:r>
            <a:r>
              <a:rPr lang="tr-TR" sz="2800" b="1" dirty="0" err="1">
                <a:latin typeface="Cambria" charset="0"/>
                <a:ea typeface="Cambria" charset="0"/>
                <a:cs typeface="Cambria" charset="0"/>
              </a:rPr>
              <a:t>rosa</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enflorese</a:t>
            </a:r>
            <a:endParaRPr lang="tr-TR" sz="2800" b="1" dirty="0">
              <a:latin typeface="Cambria" charset="0"/>
              <a:ea typeface="Cambria" charset="0"/>
              <a:cs typeface="Cambria" charset="0"/>
            </a:endParaRPr>
          </a:p>
          <a:p>
            <a:pPr marL="0" indent="0">
              <a:buNone/>
            </a:pPr>
            <a:r>
              <a:rPr lang="en-US" sz="2100" dirty="0">
                <a:latin typeface="Cambria" charset="0"/>
                <a:ea typeface="Cambria" charset="0"/>
                <a:cs typeface="Cambria" charset="0"/>
              </a:rPr>
              <a:t>(</a:t>
            </a:r>
            <a:r>
              <a:rPr lang="en-US" sz="2100" cap="none" dirty="0">
                <a:latin typeface="Cambria" charset="0"/>
                <a:ea typeface="Cambria" charset="0"/>
                <a:cs typeface="Cambria" charset="0"/>
              </a:rPr>
              <a:t>The rose flowers)</a:t>
            </a:r>
            <a:endParaRPr lang="en-US" sz="21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En el </a:t>
            </a:r>
            <a:r>
              <a:rPr lang="tr-TR" sz="2800" b="1" dirty="0" err="1">
                <a:latin typeface="Cambria" charset="0"/>
                <a:ea typeface="Cambria" charset="0"/>
                <a:cs typeface="Cambria" charset="0"/>
              </a:rPr>
              <a:t>mez</a:t>
            </a:r>
            <a:r>
              <a:rPr lang="tr-TR" sz="2800" b="1" dirty="0">
                <a:latin typeface="Cambria" charset="0"/>
                <a:ea typeface="Cambria" charset="0"/>
                <a:cs typeface="Cambria" charset="0"/>
              </a:rPr>
              <a:t> de May,</a:t>
            </a:r>
          </a:p>
          <a:p>
            <a:pPr marL="0" indent="0">
              <a:buNone/>
            </a:pPr>
            <a:r>
              <a:rPr lang="en-US" sz="2100" dirty="0">
                <a:latin typeface="Cambria" charset="0"/>
                <a:ea typeface="Cambria" charset="0"/>
                <a:cs typeface="Cambria" charset="0"/>
              </a:rPr>
              <a:t>(</a:t>
            </a:r>
            <a:r>
              <a:rPr lang="en-US" sz="2100" cap="none" dirty="0">
                <a:latin typeface="Cambria" charset="0"/>
                <a:ea typeface="Cambria" charset="0"/>
                <a:cs typeface="Cambria" charset="0"/>
              </a:rPr>
              <a:t>In the month of May)</a:t>
            </a:r>
            <a:endParaRPr lang="en-US" sz="21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MI alma </a:t>
            </a:r>
            <a:r>
              <a:rPr lang="tr-TR" sz="2800" b="1" dirty="0" err="1">
                <a:latin typeface="Cambria" charset="0"/>
                <a:ea typeface="Cambria" charset="0"/>
                <a:cs typeface="Cambria" charset="0"/>
              </a:rPr>
              <a:t>sE</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eskurese</a:t>
            </a:r>
            <a:r>
              <a:rPr lang="tr-TR" sz="2800" b="1" dirty="0">
                <a:latin typeface="Cambria" charset="0"/>
                <a:ea typeface="Cambria" charset="0"/>
                <a:cs typeface="Cambria" charset="0"/>
              </a:rPr>
              <a:t>,</a:t>
            </a:r>
          </a:p>
          <a:p>
            <a:pPr marL="0" indent="0">
              <a:buNone/>
            </a:pPr>
            <a:r>
              <a:rPr lang="en-US" sz="2100" dirty="0">
                <a:latin typeface="Cambria" charset="0"/>
                <a:ea typeface="Cambria" charset="0"/>
                <a:cs typeface="Cambria" charset="0"/>
              </a:rPr>
              <a:t>(</a:t>
            </a:r>
            <a:r>
              <a:rPr lang="en-US" sz="2100" cap="none" dirty="0">
                <a:latin typeface="Cambria" charset="0"/>
                <a:ea typeface="Cambria" charset="0"/>
                <a:cs typeface="Cambria" charset="0"/>
              </a:rPr>
              <a:t>My soul darkens)</a:t>
            </a:r>
            <a:endParaRPr lang="en-US" sz="2100" dirty="0">
              <a:latin typeface="Cambria" charset="0"/>
              <a:ea typeface="Cambria" charset="0"/>
              <a:cs typeface="Cambria" charset="0"/>
            </a:endParaRPr>
          </a:p>
          <a:p>
            <a:pPr marL="0" indent="0">
              <a:buNone/>
            </a:pPr>
            <a:r>
              <a:rPr lang="tr-TR" sz="2800" b="1" dirty="0" err="1">
                <a:latin typeface="Cambria" charset="0"/>
                <a:ea typeface="Cambria" charset="0"/>
                <a:cs typeface="Cambria" charset="0"/>
              </a:rPr>
              <a:t>SufrIyendo</a:t>
            </a:r>
            <a:r>
              <a:rPr lang="tr-TR" sz="2800" b="1" dirty="0">
                <a:latin typeface="Cambria" charset="0"/>
                <a:ea typeface="Cambria" charset="0"/>
                <a:cs typeface="Cambria" charset="0"/>
              </a:rPr>
              <a:t> del amor</a:t>
            </a:r>
          </a:p>
          <a:p>
            <a:pPr marL="0" indent="0">
              <a:buNone/>
            </a:pPr>
            <a:r>
              <a:rPr lang="en-US" sz="2300" dirty="0">
                <a:latin typeface="Cambria" charset="0"/>
                <a:ea typeface="Cambria" charset="0"/>
                <a:cs typeface="Cambria" charset="0"/>
              </a:rPr>
              <a:t>(</a:t>
            </a:r>
            <a:r>
              <a:rPr lang="en-US" sz="2300" cap="none" dirty="0">
                <a:latin typeface="Cambria" charset="0"/>
                <a:ea typeface="Cambria" charset="0"/>
                <a:cs typeface="Cambria" charset="0"/>
              </a:rPr>
              <a:t>Suffering from love)</a:t>
            </a:r>
            <a:endParaRPr lang="en-US" sz="23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 </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Mas presto </a:t>
            </a:r>
            <a:r>
              <a:rPr lang="tr-TR" sz="2800" b="1" dirty="0" err="1">
                <a:latin typeface="Cambria" charset="0"/>
                <a:ea typeface="Cambria" charset="0"/>
                <a:cs typeface="Cambria" charset="0"/>
              </a:rPr>
              <a:t>ven</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Palomba</a:t>
            </a:r>
            <a:endParaRPr lang="tr-TR" sz="2800" b="1" dirty="0">
              <a:latin typeface="Cambria" charset="0"/>
              <a:ea typeface="Cambria" charset="0"/>
              <a:cs typeface="Cambria" charset="0"/>
            </a:endParaRPr>
          </a:p>
          <a:p>
            <a:pPr marL="0" indent="0">
              <a:buNone/>
            </a:pPr>
            <a:r>
              <a:rPr lang="en-US" sz="2300" dirty="0">
                <a:latin typeface="Cambria" charset="0"/>
                <a:ea typeface="Cambria" charset="0"/>
                <a:cs typeface="Cambria" charset="0"/>
              </a:rPr>
              <a:t>(</a:t>
            </a:r>
            <a:r>
              <a:rPr lang="en-US" sz="2300" cap="none" dirty="0">
                <a:latin typeface="Cambria" charset="0"/>
                <a:ea typeface="Cambria" charset="0"/>
                <a:cs typeface="Cambria" charset="0"/>
              </a:rPr>
              <a:t>Come faster pigeon)</a:t>
            </a:r>
            <a:endParaRPr lang="en-US" sz="23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Mas presto </a:t>
            </a:r>
            <a:r>
              <a:rPr lang="tr-TR" sz="2800" b="1" dirty="0" err="1">
                <a:latin typeface="Cambria" charset="0"/>
                <a:ea typeface="Cambria" charset="0"/>
                <a:cs typeface="Cambria" charset="0"/>
              </a:rPr>
              <a:t>ven</a:t>
            </a:r>
            <a:r>
              <a:rPr lang="tr-TR" sz="2800" b="1" dirty="0">
                <a:latin typeface="Cambria" charset="0"/>
                <a:ea typeface="Cambria" charset="0"/>
                <a:cs typeface="Cambria" charset="0"/>
              </a:rPr>
              <a:t> a </a:t>
            </a:r>
            <a:r>
              <a:rPr lang="tr-TR" sz="2800" b="1" dirty="0" err="1">
                <a:latin typeface="Cambria" charset="0"/>
                <a:ea typeface="Cambria" charset="0"/>
                <a:cs typeface="Cambria" charset="0"/>
              </a:rPr>
              <a:t>mI</a:t>
            </a:r>
            <a:r>
              <a:rPr lang="tr-TR" sz="2800" b="1" dirty="0">
                <a:latin typeface="Cambria" charset="0"/>
                <a:ea typeface="Cambria" charset="0"/>
                <a:cs typeface="Cambria" charset="0"/>
              </a:rPr>
              <a:t>,</a:t>
            </a:r>
          </a:p>
          <a:p>
            <a:pPr marL="0" indent="0">
              <a:buNone/>
            </a:pPr>
            <a:r>
              <a:rPr lang="en-US" sz="2600" dirty="0">
                <a:latin typeface="Cambria" charset="0"/>
                <a:ea typeface="Cambria" charset="0"/>
                <a:cs typeface="Cambria" charset="0"/>
              </a:rPr>
              <a:t>(</a:t>
            </a:r>
            <a:r>
              <a:rPr lang="en-US" sz="2600" cap="none" dirty="0">
                <a:latin typeface="Cambria" charset="0"/>
                <a:ea typeface="Cambria" charset="0"/>
                <a:cs typeface="Cambria" charset="0"/>
              </a:rPr>
              <a:t>Come faster to me)</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Mas presto tu </a:t>
            </a:r>
            <a:r>
              <a:rPr lang="tr-TR" sz="2800" b="1" dirty="0" err="1">
                <a:latin typeface="Cambria" charset="0"/>
                <a:ea typeface="Cambria" charset="0"/>
                <a:cs typeface="Cambria" charset="0"/>
              </a:rPr>
              <a:t>mI</a:t>
            </a:r>
            <a:r>
              <a:rPr lang="tr-TR" sz="2800" b="1" dirty="0">
                <a:latin typeface="Cambria" charset="0"/>
                <a:ea typeface="Cambria" charset="0"/>
                <a:cs typeface="Cambria" charset="0"/>
              </a:rPr>
              <a:t> alma,</a:t>
            </a:r>
          </a:p>
          <a:p>
            <a:pPr marL="0" indent="0">
              <a:buNone/>
            </a:pPr>
            <a:r>
              <a:rPr lang="en-US" sz="2800" dirty="0">
                <a:latin typeface="Cambria" charset="0"/>
                <a:ea typeface="Cambria" charset="0"/>
                <a:cs typeface="Cambria" charset="0"/>
              </a:rPr>
              <a:t>(</a:t>
            </a:r>
            <a:r>
              <a:rPr lang="en-US" sz="2800" cap="none" dirty="0">
                <a:latin typeface="Cambria" charset="0"/>
                <a:ea typeface="Cambria" charset="0"/>
                <a:cs typeface="Cambria" charset="0"/>
              </a:rPr>
              <a:t>Come faster you, my soul)</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Ke yo me </a:t>
            </a:r>
            <a:r>
              <a:rPr lang="tr-TR" sz="2800" b="1" dirty="0" err="1">
                <a:latin typeface="Cambria" charset="0"/>
                <a:ea typeface="Cambria" charset="0"/>
                <a:cs typeface="Cambria" charset="0"/>
              </a:rPr>
              <a:t>vo</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murIr</a:t>
            </a:r>
            <a:r>
              <a:rPr lang="tr-TR" sz="2800" b="1" dirty="0">
                <a:latin typeface="Cambria" charset="0"/>
                <a:ea typeface="Cambria" charset="0"/>
                <a:cs typeface="Cambria" charset="0"/>
              </a:rPr>
              <a:t>.</a:t>
            </a:r>
          </a:p>
          <a:p>
            <a:pPr marL="0" indent="0">
              <a:buNone/>
            </a:pPr>
            <a:r>
              <a:rPr lang="en-US" sz="2800" dirty="0">
                <a:latin typeface="Cambria" charset="0"/>
                <a:ea typeface="Cambria" charset="0"/>
                <a:cs typeface="Cambria" charset="0"/>
              </a:rPr>
              <a:t>(</a:t>
            </a:r>
            <a:r>
              <a:rPr lang="en-US" sz="2800" cap="none" dirty="0" err="1">
                <a:latin typeface="Cambria" charset="0"/>
                <a:ea typeface="Cambria" charset="0"/>
                <a:cs typeface="Cambria" charset="0"/>
              </a:rPr>
              <a:t>Cos’</a:t>
            </a:r>
            <a:r>
              <a:rPr lang="en-US" sz="2800" cap="none" dirty="0">
                <a:latin typeface="Cambria" charset="0"/>
                <a:ea typeface="Cambria" charset="0"/>
                <a:cs typeface="Cambria" charset="0"/>
              </a:rPr>
              <a:t> I’m </a:t>
            </a:r>
            <a:r>
              <a:rPr lang="en-US" sz="2800" cap="none" dirty="0" err="1">
                <a:latin typeface="Cambria" charset="0"/>
                <a:ea typeface="Cambria" charset="0"/>
                <a:cs typeface="Cambria" charset="0"/>
              </a:rPr>
              <a:t>gonna</a:t>
            </a:r>
            <a:r>
              <a:rPr lang="en-US" sz="2800" cap="none" dirty="0">
                <a:latin typeface="Cambria" charset="0"/>
                <a:ea typeface="Cambria" charset="0"/>
                <a:cs typeface="Cambria" charset="0"/>
              </a:rPr>
              <a:t> die))</a:t>
            </a:r>
            <a:endParaRPr lang="en-US" sz="2800" dirty="0">
              <a:latin typeface="Cambria" charset="0"/>
              <a:ea typeface="Cambria" charset="0"/>
              <a:cs typeface="Cambria" charset="0"/>
            </a:endParaRPr>
          </a:p>
          <a:p>
            <a:pPr marL="0" indent="0">
              <a:buNone/>
            </a:pP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Los </a:t>
            </a:r>
            <a:r>
              <a:rPr lang="tr-TR" sz="2800" b="1" dirty="0" err="1">
                <a:latin typeface="Cambria" charset="0"/>
                <a:ea typeface="Cambria" charset="0"/>
                <a:cs typeface="Cambria" charset="0"/>
              </a:rPr>
              <a:t>bIlbIlIkos</a:t>
            </a:r>
            <a:r>
              <a:rPr lang="tr-TR" sz="2800" b="1" dirty="0">
                <a:latin typeface="Cambria" charset="0"/>
                <a:ea typeface="Cambria" charset="0"/>
                <a:cs typeface="Cambria" charset="0"/>
              </a:rPr>
              <a:t> </a:t>
            </a:r>
            <a:r>
              <a:rPr lang="tr-TR" sz="2800" b="1" dirty="0" err="1">
                <a:latin typeface="Cambria" charset="0"/>
                <a:ea typeface="Cambria" charset="0"/>
                <a:cs typeface="Cambria" charset="0"/>
              </a:rPr>
              <a:t>kantan</a:t>
            </a:r>
            <a:endParaRPr lang="tr-TR" sz="2800" b="1" dirty="0">
              <a:latin typeface="Cambria" charset="0"/>
              <a:ea typeface="Cambria" charset="0"/>
              <a:cs typeface="Cambria" charset="0"/>
            </a:endParaRPr>
          </a:p>
          <a:p>
            <a:pPr marL="0" indent="0">
              <a:buNone/>
            </a:pPr>
            <a:r>
              <a:rPr lang="en-US" sz="2800" dirty="0">
                <a:latin typeface="Cambria" charset="0"/>
                <a:ea typeface="Cambria" charset="0"/>
                <a:cs typeface="Cambria" charset="0"/>
              </a:rPr>
              <a:t>(</a:t>
            </a:r>
            <a:r>
              <a:rPr lang="en-US" sz="2800" cap="none" dirty="0">
                <a:latin typeface="Cambria" charset="0"/>
                <a:ea typeface="Cambria" charset="0"/>
                <a:cs typeface="Cambria" charset="0"/>
              </a:rPr>
              <a:t>The nightingales sing)</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En el </a:t>
            </a:r>
            <a:r>
              <a:rPr lang="tr-TR" sz="2800" b="1" dirty="0" err="1">
                <a:latin typeface="Cambria" charset="0"/>
                <a:ea typeface="Cambria" charset="0"/>
                <a:cs typeface="Cambria" charset="0"/>
              </a:rPr>
              <a:t>arvol</a:t>
            </a:r>
            <a:r>
              <a:rPr lang="tr-TR" sz="2800" b="1" dirty="0">
                <a:latin typeface="Cambria" charset="0"/>
                <a:ea typeface="Cambria" charset="0"/>
                <a:cs typeface="Cambria" charset="0"/>
              </a:rPr>
              <a:t> de la flor</a:t>
            </a:r>
          </a:p>
          <a:p>
            <a:pPr marL="0" indent="0">
              <a:buNone/>
            </a:pPr>
            <a:r>
              <a:rPr lang="en-US" sz="2800" dirty="0">
                <a:latin typeface="Cambria" charset="0"/>
                <a:ea typeface="Cambria" charset="0"/>
                <a:cs typeface="Cambria" charset="0"/>
              </a:rPr>
              <a:t>(</a:t>
            </a:r>
            <a:r>
              <a:rPr lang="en-US" sz="2800" cap="none" dirty="0">
                <a:latin typeface="Cambria" charset="0"/>
                <a:ea typeface="Cambria" charset="0"/>
                <a:cs typeface="Cambria" charset="0"/>
              </a:rPr>
              <a:t>In the tree of flowers)</a:t>
            </a:r>
            <a:endParaRPr lang="en-US" sz="2800" dirty="0">
              <a:latin typeface="Cambria" charset="0"/>
              <a:ea typeface="Cambria" charset="0"/>
              <a:cs typeface="Cambria" charset="0"/>
            </a:endParaRPr>
          </a:p>
          <a:p>
            <a:pPr marL="0" indent="0">
              <a:buNone/>
            </a:pPr>
            <a:r>
              <a:rPr lang="tr-TR" sz="2800" b="1" dirty="0" err="1">
                <a:latin typeface="Cambria" charset="0"/>
                <a:ea typeface="Cambria" charset="0"/>
                <a:cs typeface="Cambria" charset="0"/>
              </a:rPr>
              <a:t>Debasho</a:t>
            </a:r>
            <a:r>
              <a:rPr lang="tr-TR" sz="2800" b="1" dirty="0">
                <a:latin typeface="Cambria" charset="0"/>
                <a:ea typeface="Cambria" charset="0"/>
                <a:cs typeface="Cambria" charset="0"/>
              </a:rPr>
              <a:t> se </a:t>
            </a:r>
            <a:r>
              <a:rPr lang="tr-TR" sz="2800" b="1" dirty="0" err="1">
                <a:latin typeface="Cambria" charset="0"/>
                <a:ea typeface="Cambria" charset="0"/>
                <a:cs typeface="Cambria" charset="0"/>
              </a:rPr>
              <a:t>asentan</a:t>
            </a:r>
            <a:endParaRPr lang="tr-TR" sz="2800" b="1" dirty="0">
              <a:latin typeface="Cambria" charset="0"/>
              <a:ea typeface="Cambria" charset="0"/>
              <a:cs typeface="Cambria" charset="0"/>
            </a:endParaRPr>
          </a:p>
          <a:p>
            <a:pPr marL="0" indent="0">
              <a:buNone/>
            </a:pPr>
            <a:r>
              <a:rPr lang="en-US" sz="2800" dirty="0">
                <a:latin typeface="Cambria" charset="0"/>
                <a:ea typeface="Cambria" charset="0"/>
                <a:cs typeface="Cambria" charset="0"/>
              </a:rPr>
              <a:t>(</a:t>
            </a:r>
            <a:r>
              <a:rPr lang="en-US" sz="2800" cap="none" dirty="0">
                <a:latin typeface="Cambria" charset="0"/>
                <a:ea typeface="Cambria" charset="0"/>
                <a:cs typeface="Cambria" charset="0"/>
              </a:rPr>
              <a:t>Underneath sit)</a:t>
            </a:r>
            <a:endParaRPr lang="en-US" sz="2800" dirty="0">
              <a:latin typeface="Cambria" charset="0"/>
              <a:ea typeface="Cambria" charset="0"/>
              <a:cs typeface="Cambria" charset="0"/>
            </a:endParaRPr>
          </a:p>
          <a:p>
            <a:pPr marL="0" indent="0">
              <a:buNone/>
            </a:pPr>
            <a:r>
              <a:rPr lang="tr-TR" sz="2800" b="1" dirty="0">
                <a:latin typeface="Cambria" charset="0"/>
                <a:ea typeface="Cambria" charset="0"/>
                <a:cs typeface="Cambria" charset="0"/>
              </a:rPr>
              <a:t>Los ke </a:t>
            </a:r>
            <a:r>
              <a:rPr lang="tr-TR" sz="2800" b="1" dirty="0" err="1">
                <a:latin typeface="Cambria" charset="0"/>
                <a:ea typeface="Cambria" charset="0"/>
                <a:cs typeface="Cambria" charset="0"/>
              </a:rPr>
              <a:t>sufren</a:t>
            </a:r>
            <a:r>
              <a:rPr lang="tr-TR" sz="2800" b="1" dirty="0">
                <a:latin typeface="Cambria" charset="0"/>
                <a:ea typeface="Cambria" charset="0"/>
                <a:cs typeface="Cambria" charset="0"/>
              </a:rPr>
              <a:t> del amor</a:t>
            </a:r>
            <a:r>
              <a:rPr lang="en-US" sz="2800" dirty="0">
                <a:latin typeface="Cambria" charset="0"/>
                <a:ea typeface="Cambria" charset="0"/>
                <a:cs typeface="Cambria" charset="0"/>
              </a:rPr>
              <a:t> </a:t>
            </a:r>
          </a:p>
          <a:p>
            <a:pPr marL="0" indent="0">
              <a:buNone/>
            </a:pPr>
            <a:r>
              <a:rPr lang="en-US" sz="2800" dirty="0">
                <a:latin typeface="Cambria" charset="0"/>
                <a:ea typeface="Cambria" charset="0"/>
                <a:cs typeface="Cambria" charset="0"/>
              </a:rPr>
              <a:t>(</a:t>
            </a:r>
            <a:r>
              <a:rPr lang="en-US" sz="2800" cap="none" dirty="0">
                <a:latin typeface="Cambria" charset="0"/>
                <a:ea typeface="Cambria" charset="0"/>
                <a:cs typeface="Cambria" charset="0"/>
              </a:rPr>
              <a:t>Those who suffer from love)</a:t>
            </a:r>
            <a:endParaRPr lang="en-US" sz="2800" b="1" dirty="0">
              <a:latin typeface="Cambria" charset="0"/>
              <a:ea typeface="Cambria" charset="0"/>
              <a:cs typeface="Cambria" charset="0"/>
            </a:endParaRPr>
          </a:p>
        </p:txBody>
      </p:sp>
      <p:pic>
        <p:nvPicPr>
          <p:cNvPr id="4" name="02 - La Rosa Enflorese - Los Bilbiliko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36749" y="1"/>
            <a:ext cx="812800" cy="812800"/>
          </a:xfrm>
          <a:prstGeom prst="rect">
            <a:avLst/>
          </a:prstGeom>
        </p:spPr>
      </p:pic>
    </p:spTree>
    <p:extLst>
      <p:ext uri="{BB962C8B-B14F-4D97-AF65-F5344CB8AC3E}">
        <p14:creationId xmlns:p14="http://schemas.microsoft.com/office/powerpoint/2010/main" val="331304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3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153550"/>
          </a:xfrm>
        </p:spPr>
        <p:txBody>
          <a:bodyPr>
            <a:normAutofit fontScale="90000"/>
          </a:bodyPr>
          <a:lstStyle/>
          <a:p>
            <a:br>
              <a:rPr lang="en-US" dirty="0"/>
            </a:br>
            <a:br>
              <a:rPr lang="en-US" dirty="0"/>
            </a:br>
            <a:r>
              <a:rPr lang="en-US" dirty="0">
                <a:latin typeface="Cambria" charset="0"/>
                <a:ea typeface="Cambria" charset="0"/>
                <a:cs typeface="Cambria" charset="0"/>
              </a:rPr>
              <a:t>VERBOS KE SE ESKAPAN KON </a:t>
            </a:r>
            <a:r>
              <a:rPr lang="en-US" sz="4900" b="1" dirty="0">
                <a:solidFill>
                  <a:srgbClr val="FF0000"/>
                </a:solidFill>
                <a:latin typeface="Cambria" charset="0"/>
                <a:ea typeface="Cambria" charset="0"/>
                <a:cs typeface="Cambria" charset="0"/>
              </a:rPr>
              <a:t>-AR</a:t>
            </a:r>
            <a:r>
              <a:rPr lang="en-US" b="1" dirty="0">
                <a:latin typeface="Cambria" charset="0"/>
                <a:ea typeface="Cambria" charset="0"/>
                <a:cs typeface="Cambria" charset="0"/>
              </a:rPr>
              <a:t>  </a:t>
            </a:r>
            <a:r>
              <a:rPr lang="en-US" dirty="0">
                <a:latin typeface="Cambria" charset="0"/>
                <a:ea typeface="Cambria" charset="0"/>
                <a:cs typeface="Cambria" charset="0"/>
              </a:rPr>
              <a:t>-    verbs that end with -</a:t>
            </a:r>
            <a:r>
              <a:rPr lang="en-US" dirty="0" err="1">
                <a:latin typeface="Cambria" charset="0"/>
                <a:ea typeface="Cambria" charset="0"/>
                <a:cs typeface="Cambria" charset="0"/>
              </a:rPr>
              <a:t>ar</a:t>
            </a:r>
            <a:br>
              <a:rPr lang="en-US" dirty="0">
                <a:latin typeface="Cambria" charset="0"/>
                <a:ea typeface="Cambria" charset="0"/>
                <a:cs typeface="Cambria" charset="0"/>
              </a:rPr>
            </a:br>
            <a:r>
              <a:rPr lang="en-US" dirty="0"/>
              <a:t> </a:t>
            </a:r>
            <a:br>
              <a:rPr lang="en-US" dirty="0"/>
            </a:br>
            <a:endParaRPr lang="tr-TR" dirty="0"/>
          </a:p>
        </p:txBody>
      </p:sp>
      <p:sp>
        <p:nvSpPr>
          <p:cNvPr id="3" name="Content Placeholder 2"/>
          <p:cNvSpPr>
            <a:spLocks noGrp="1"/>
          </p:cNvSpPr>
          <p:nvPr>
            <p:ph sz="quarter" idx="13"/>
          </p:nvPr>
        </p:nvSpPr>
        <p:spPr>
          <a:xfrm>
            <a:off x="0" y="956604"/>
            <a:ext cx="12027877" cy="5901396"/>
          </a:xfrm>
        </p:spPr>
        <p:txBody>
          <a:bodyPr>
            <a:normAutofit lnSpcReduction="10000"/>
          </a:bodyPr>
          <a:lstStyle/>
          <a:p>
            <a:pPr marL="0" indent="0">
              <a:buNone/>
            </a:pPr>
            <a:r>
              <a:rPr lang="en-US" sz="2600" dirty="0" err="1">
                <a:latin typeface="Cambria" charset="0"/>
                <a:ea typeface="Cambria" charset="0"/>
                <a:cs typeface="Cambria" charset="0"/>
              </a:rPr>
              <a:t>Todos</a:t>
            </a:r>
            <a:r>
              <a:rPr lang="en-US" sz="2600" dirty="0">
                <a:latin typeface="Cambria" charset="0"/>
                <a:ea typeface="Cambria" charset="0"/>
                <a:cs typeface="Cambria" charset="0"/>
              </a:rPr>
              <a:t> </a:t>
            </a:r>
            <a:r>
              <a:rPr lang="en-US" sz="2600" dirty="0" err="1">
                <a:latin typeface="Cambria" charset="0"/>
                <a:ea typeface="Cambria" charset="0"/>
                <a:cs typeface="Cambria" charset="0"/>
              </a:rPr>
              <a:t>los</a:t>
            </a:r>
            <a:r>
              <a:rPr lang="en-US" sz="2600" dirty="0">
                <a:latin typeface="Cambria" charset="0"/>
                <a:ea typeface="Cambria" charset="0"/>
                <a:cs typeface="Cambria" charset="0"/>
              </a:rPr>
              <a:t> </a:t>
            </a:r>
            <a:r>
              <a:rPr lang="en-US" sz="2600" dirty="0" err="1">
                <a:latin typeface="Cambria" charset="0"/>
                <a:ea typeface="Cambria" charset="0"/>
                <a:cs typeface="Cambria" charset="0"/>
              </a:rPr>
              <a:t>verbos</a:t>
            </a:r>
            <a:r>
              <a:rPr lang="en-US" sz="2600" dirty="0">
                <a:latin typeface="Cambria" charset="0"/>
                <a:ea typeface="Cambria" charset="0"/>
                <a:cs typeface="Cambria" charset="0"/>
              </a:rPr>
              <a:t> </a:t>
            </a:r>
            <a:r>
              <a:rPr lang="en-US" sz="2600" b="1" dirty="0" err="1">
                <a:latin typeface="Cambria" charset="0"/>
                <a:ea typeface="Cambria" charset="0"/>
                <a:cs typeface="Cambria" charset="0"/>
              </a:rPr>
              <a:t>regulares</a:t>
            </a:r>
            <a:r>
              <a:rPr lang="en-US" sz="2600" dirty="0">
                <a:latin typeface="Cambria" charset="0"/>
                <a:ea typeface="Cambria" charset="0"/>
                <a:cs typeface="Cambria" charset="0"/>
              </a:rPr>
              <a:t> </a:t>
            </a:r>
            <a:r>
              <a:rPr lang="en-US" sz="2600" dirty="0" err="1">
                <a:latin typeface="Cambria" charset="0"/>
                <a:ea typeface="Cambria" charset="0"/>
                <a:cs typeface="Cambria" charset="0"/>
              </a:rPr>
              <a:t>ke</a:t>
            </a:r>
            <a:r>
              <a:rPr lang="en-US" sz="2600" dirty="0">
                <a:latin typeface="Cambria" charset="0"/>
                <a:ea typeface="Cambria" charset="0"/>
                <a:cs typeface="Cambria" charset="0"/>
              </a:rPr>
              <a:t> se </a:t>
            </a:r>
            <a:r>
              <a:rPr lang="en-US" sz="2600" dirty="0" err="1">
                <a:latin typeface="Cambria" charset="0"/>
                <a:ea typeface="Cambria" charset="0"/>
                <a:cs typeface="Cambria" charset="0"/>
              </a:rPr>
              <a:t>eskapan</a:t>
            </a:r>
            <a:r>
              <a:rPr lang="en-US" sz="2600" dirty="0">
                <a:latin typeface="Cambria" charset="0"/>
                <a:ea typeface="Cambria" charset="0"/>
                <a:cs typeface="Cambria" charset="0"/>
              </a:rPr>
              <a:t> </a:t>
            </a:r>
            <a:r>
              <a:rPr lang="en-US" sz="2600" dirty="0" err="1">
                <a:latin typeface="Cambria" charset="0"/>
                <a:ea typeface="Cambria" charset="0"/>
                <a:cs typeface="Cambria" charset="0"/>
              </a:rPr>
              <a:t>kon</a:t>
            </a:r>
            <a:r>
              <a:rPr lang="en-US" sz="2600" dirty="0">
                <a:latin typeface="Cambria" charset="0"/>
                <a:ea typeface="Cambria" charset="0"/>
                <a:cs typeface="Cambria" charset="0"/>
              </a:rPr>
              <a:t> -AR se </a:t>
            </a:r>
            <a:r>
              <a:rPr lang="en-US" sz="2600" dirty="0" err="1">
                <a:latin typeface="Cambria" charset="0"/>
                <a:ea typeface="Cambria" charset="0"/>
                <a:cs typeface="Cambria" charset="0"/>
              </a:rPr>
              <a:t>konjugan</a:t>
            </a:r>
            <a:r>
              <a:rPr lang="en-US" sz="2600" dirty="0">
                <a:latin typeface="Cambria" charset="0"/>
                <a:ea typeface="Cambria" charset="0"/>
                <a:cs typeface="Cambria" charset="0"/>
              </a:rPr>
              <a:t> </a:t>
            </a:r>
            <a:r>
              <a:rPr lang="en-US" sz="2600" dirty="0" err="1">
                <a:latin typeface="Cambria" charset="0"/>
                <a:ea typeface="Cambria" charset="0"/>
                <a:cs typeface="Cambria" charset="0"/>
              </a:rPr>
              <a:t>en</a:t>
            </a:r>
            <a:r>
              <a:rPr lang="en-US" sz="2600" dirty="0">
                <a:latin typeface="Cambria" charset="0"/>
                <a:ea typeface="Cambria" charset="0"/>
                <a:cs typeface="Cambria" charset="0"/>
              </a:rPr>
              <a:t> la </a:t>
            </a:r>
            <a:r>
              <a:rPr lang="en-US" sz="2600" dirty="0" err="1">
                <a:latin typeface="Cambria" charset="0"/>
                <a:ea typeface="Cambria" charset="0"/>
                <a:cs typeface="Cambria" charset="0"/>
              </a:rPr>
              <a:t>manera</a:t>
            </a:r>
            <a:r>
              <a:rPr lang="en-US" sz="2600" dirty="0">
                <a:latin typeface="Cambria" charset="0"/>
                <a:ea typeface="Cambria" charset="0"/>
                <a:cs typeface="Cambria" charset="0"/>
              </a:rPr>
              <a:t> </a:t>
            </a:r>
            <a:r>
              <a:rPr lang="en-US" sz="2600" dirty="0" err="1">
                <a:latin typeface="Cambria" charset="0"/>
                <a:ea typeface="Cambria" charset="0"/>
                <a:cs typeface="Cambria" charset="0"/>
              </a:rPr>
              <a:t>sigiente</a:t>
            </a:r>
            <a:r>
              <a:rPr lang="en-US" sz="2600" dirty="0">
                <a:latin typeface="Cambria" charset="0"/>
                <a:ea typeface="Cambria" charset="0"/>
                <a:cs typeface="Cambria" charset="0"/>
              </a:rPr>
              <a:t>. (all </a:t>
            </a:r>
            <a:r>
              <a:rPr lang="en-US" sz="2600" b="1" dirty="0">
                <a:latin typeface="Cambria" charset="0"/>
                <a:ea typeface="Cambria" charset="0"/>
                <a:cs typeface="Cambria" charset="0"/>
              </a:rPr>
              <a:t>regular </a:t>
            </a:r>
            <a:r>
              <a:rPr lang="en-US" sz="2600" dirty="0">
                <a:latin typeface="Cambria" charset="0"/>
                <a:ea typeface="Cambria" charset="0"/>
                <a:cs typeface="Cambria" charset="0"/>
              </a:rPr>
              <a:t>verbs that end with -AR are conjugated ın the same way.)</a:t>
            </a:r>
            <a:endParaRPr lang="en-US" dirty="0">
              <a:latin typeface="Cambria" charset="0"/>
              <a:ea typeface="Cambria" charset="0"/>
              <a:cs typeface="Cambria" charset="0"/>
            </a:endParaRPr>
          </a:p>
          <a:p>
            <a:pPr marL="0" indent="0">
              <a:buNone/>
            </a:pPr>
            <a:r>
              <a:rPr lang="en-US" dirty="0">
                <a:latin typeface="Cambria" charset="0"/>
                <a:ea typeface="Cambria" charset="0"/>
                <a:cs typeface="Cambria" charset="0"/>
              </a:rPr>
              <a:t>VERBO </a:t>
            </a:r>
            <a:r>
              <a:rPr lang="en-US" b="1" dirty="0">
                <a:solidFill>
                  <a:srgbClr val="FF0000"/>
                </a:solidFill>
                <a:latin typeface="Cambria" charset="0"/>
                <a:ea typeface="Cambria" charset="0"/>
                <a:cs typeface="Cambria" charset="0"/>
              </a:rPr>
              <a:t>LAVORAR</a:t>
            </a:r>
            <a:r>
              <a:rPr lang="en-US" b="1" dirty="0">
                <a:latin typeface="Cambria" charset="0"/>
                <a:ea typeface="Cambria" charset="0"/>
                <a:cs typeface="Cambria" charset="0"/>
              </a:rPr>
              <a:t>: </a:t>
            </a:r>
            <a:r>
              <a:rPr lang="en-US" dirty="0">
                <a:latin typeface="Cambria" charset="0"/>
                <a:ea typeface="Cambria" charset="0"/>
                <a:cs typeface="Cambria" charset="0"/>
              </a:rPr>
              <a:t>to work</a:t>
            </a:r>
          </a:p>
          <a:p>
            <a:pPr marL="0" indent="0">
              <a:buNone/>
            </a:pPr>
            <a:r>
              <a:rPr lang="en-US" dirty="0" err="1">
                <a:latin typeface="Cambria" charset="0"/>
                <a:ea typeface="Cambria" charset="0"/>
                <a:cs typeface="Cambria" charset="0"/>
              </a:rPr>
              <a:t>Presente</a:t>
            </a:r>
            <a:r>
              <a:rPr lang="en-US" dirty="0">
                <a:latin typeface="Cambria" charset="0"/>
                <a:ea typeface="Cambria" charset="0"/>
                <a:cs typeface="Cambria" charset="0"/>
              </a:rPr>
              <a:t> – sımple present tense</a:t>
            </a:r>
          </a:p>
          <a:p>
            <a:pPr marL="0" indent="0">
              <a:buNone/>
            </a:pPr>
            <a:r>
              <a:rPr lang="en-US" dirty="0">
                <a:latin typeface="Cambria" charset="0"/>
                <a:ea typeface="Cambria" charset="0"/>
                <a:cs typeface="Cambria" charset="0"/>
              </a:rPr>
              <a:t>(YO)		LAVOR</a:t>
            </a:r>
            <a:r>
              <a:rPr lang="en-US" b="1" dirty="0">
                <a:solidFill>
                  <a:srgbClr val="FF0000"/>
                </a:solidFill>
                <a:latin typeface="Cambria" charset="0"/>
                <a:ea typeface="Cambria" charset="0"/>
                <a:cs typeface="Cambria" charset="0"/>
              </a:rPr>
              <a:t>O</a:t>
            </a:r>
            <a:r>
              <a:rPr lang="en-US" b="1" dirty="0">
                <a:latin typeface="Cambria" charset="0"/>
                <a:ea typeface="Cambria" charset="0"/>
                <a:cs typeface="Cambria" charset="0"/>
              </a:rPr>
              <a:t>			</a:t>
            </a:r>
            <a:r>
              <a:rPr lang="en-US" dirty="0">
                <a:latin typeface="Cambria" charset="0"/>
                <a:ea typeface="Cambria" charset="0"/>
                <a:cs typeface="Cambria" charset="0"/>
              </a:rPr>
              <a:t>I work</a:t>
            </a:r>
          </a:p>
          <a:p>
            <a:pPr marL="0" indent="0">
              <a:buNone/>
            </a:pPr>
            <a:r>
              <a:rPr lang="en-US" dirty="0">
                <a:latin typeface="Cambria" charset="0"/>
                <a:ea typeface="Cambria" charset="0"/>
                <a:cs typeface="Cambria" charset="0"/>
              </a:rPr>
              <a:t>(TU)		LAVOR</a:t>
            </a:r>
            <a:r>
              <a:rPr lang="en-US" b="1" dirty="0">
                <a:solidFill>
                  <a:srgbClr val="FF0000"/>
                </a:solidFill>
                <a:latin typeface="Cambria" charset="0"/>
                <a:ea typeface="Cambria" charset="0"/>
                <a:cs typeface="Cambria" charset="0"/>
              </a:rPr>
              <a:t>AS</a:t>
            </a:r>
            <a:r>
              <a:rPr lang="en-US" b="1" dirty="0">
                <a:latin typeface="Cambria" charset="0"/>
                <a:ea typeface="Cambria" charset="0"/>
                <a:cs typeface="Cambria" charset="0"/>
              </a:rPr>
              <a:t>			</a:t>
            </a:r>
            <a:r>
              <a:rPr lang="en-US" dirty="0">
                <a:latin typeface="Cambria" charset="0"/>
                <a:ea typeface="Cambria" charset="0"/>
                <a:cs typeface="Cambria" charset="0"/>
              </a:rPr>
              <a:t>you work</a:t>
            </a:r>
          </a:p>
          <a:p>
            <a:pPr marL="0" indent="0">
              <a:buNone/>
            </a:pPr>
            <a:r>
              <a:rPr lang="en-US" dirty="0">
                <a:latin typeface="Cambria" charset="0"/>
                <a:ea typeface="Cambria" charset="0"/>
                <a:cs typeface="Cambria" charset="0"/>
              </a:rPr>
              <a:t>(EL/EYA)	LAVOR</a:t>
            </a:r>
            <a:r>
              <a:rPr lang="en-US" b="1" dirty="0">
                <a:solidFill>
                  <a:srgbClr val="FF0000"/>
                </a:solidFill>
                <a:latin typeface="Cambria" charset="0"/>
                <a:ea typeface="Cambria" charset="0"/>
                <a:cs typeface="Cambria" charset="0"/>
              </a:rPr>
              <a:t>A</a:t>
            </a:r>
            <a:r>
              <a:rPr lang="en-US" b="1" dirty="0">
                <a:latin typeface="Cambria" charset="0"/>
                <a:ea typeface="Cambria" charset="0"/>
                <a:cs typeface="Cambria" charset="0"/>
              </a:rPr>
              <a:t>   			</a:t>
            </a:r>
            <a:r>
              <a:rPr lang="en-US" dirty="0">
                <a:latin typeface="Cambria" charset="0"/>
                <a:ea typeface="Cambria" charset="0"/>
                <a:cs typeface="Cambria" charset="0"/>
              </a:rPr>
              <a:t>he/she/ıt works</a:t>
            </a:r>
          </a:p>
          <a:p>
            <a:pPr marL="0" indent="0">
              <a:buNone/>
            </a:pPr>
            <a:r>
              <a:rPr lang="en-US" b="1" dirty="0">
                <a:latin typeface="Cambria" charset="0"/>
                <a:ea typeface="Cambria" charset="0"/>
                <a:cs typeface="Cambria" charset="0"/>
              </a:rPr>
              <a:t> </a:t>
            </a:r>
            <a:endParaRPr lang="en-US" dirty="0">
              <a:latin typeface="Cambria" charset="0"/>
              <a:ea typeface="Cambria" charset="0"/>
              <a:cs typeface="Cambria" charset="0"/>
            </a:endParaRPr>
          </a:p>
          <a:p>
            <a:pPr marL="0" indent="0">
              <a:buNone/>
            </a:pPr>
            <a:r>
              <a:rPr lang="en-US" dirty="0">
                <a:latin typeface="Cambria" charset="0"/>
                <a:ea typeface="Cambria" charset="0"/>
                <a:cs typeface="Cambria" charset="0"/>
              </a:rPr>
              <a:t>(MOZOTROS)	LAVOR</a:t>
            </a:r>
            <a:r>
              <a:rPr lang="en-US" b="1" dirty="0">
                <a:solidFill>
                  <a:srgbClr val="FF0000"/>
                </a:solidFill>
                <a:latin typeface="Cambria" charset="0"/>
                <a:ea typeface="Cambria" charset="0"/>
                <a:cs typeface="Cambria" charset="0"/>
              </a:rPr>
              <a:t>AMOS</a:t>
            </a:r>
            <a:r>
              <a:rPr lang="en-US" b="1" dirty="0">
                <a:latin typeface="Cambria" charset="0"/>
                <a:ea typeface="Cambria" charset="0"/>
                <a:cs typeface="Cambria" charset="0"/>
              </a:rPr>
              <a:t>			</a:t>
            </a:r>
            <a:r>
              <a:rPr lang="en-US" dirty="0">
                <a:latin typeface="Cambria" charset="0"/>
                <a:ea typeface="Cambria" charset="0"/>
                <a:cs typeface="Cambria" charset="0"/>
              </a:rPr>
              <a:t>we work</a:t>
            </a:r>
          </a:p>
          <a:p>
            <a:pPr marL="0" indent="0">
              <a:buNone/>
            </a:pPr>
            <a:r>
              <a:rPr lang="en-US" dirty="0">
                <a:latin typeface="Cambria" charset="0"/>
                <a:ea typeface="Cambria" charset="0"/>
                <a:cs typeface="Cambria" charset="0"/>
              </a:rPr>
              <a:t>(VOZOTROS)	LAVOR</a:t>
            </a:r>
            <a:r>
              <a:rPr lang="en-US" b="1" dirty="0">
                <a:solidFill>
                  <a:srgbClr val="FF0000"/>
                </a:solidFill>
                <a:latin typeface="Cambria" charset="0"/>
                <a:ea typeface="Cambria" charset="0"/>
                <a:cs typeface="Cambria" charset="0"/>
              </a:rPr>
              <a:t>ASH</a:t>
            </a:r>
            <a:r>
              <a:rPr lang="en-US" b="1" dirty="0">
                <a:latin typeface="Cambria" charset="0"/>
                <a:ea typeface="Cambria" charset="0"/>
                <a:cs typeface="Cambria" charset="0"/>
              </a:rPr>
              <a:t>			</a:t>
            </a:r>
            <a:r>
              <a:rPr lang="en-US" dirty="0">
                <a:latin typeface="Cambria" charset="0"/>
                <a:ea typeface="Cambria" charset="0"/>
                <a:cs typeface="Cambria" charset="0"/>
              </a:rPr>
              <a:t>you work</a:t>
            </a:r>
          </a:p>
          <a:p>
            <a:pPr marL="0" indent="0">
              <a:buNone/>
            </a:pPr>
            <a:r>
              <a:rPr lang="en-US" dirty="0">
                <a:latin typeface="Cambria" charset="0"/>
                <a:ea typeface="Cambria" charset="0"/>
                <a:cs typeface="Cambria" charset="0"/>
              </a:rPr>
              <a:t>(EYOS/EYAS)	LAVOR</a:t>
            </a:r>
            <a:r>
              <a:rPr lang="en-US" b="1" dirty="0">
                <a:solidFill>
                  <a:srgbClr val="FF0000"/>
                </a:solidFill>
                <a:latin typeface="Cambria" charset="0"/>
                <a:ea typeface="Cambria" charset="0"/>
                <a:cs typeface="Cambria" charset="0"/>
              </a:rPr>
              <a:t>AN</a:t>
            </a:r>
            <a:r>
              <a:rPr lang="en-US" b="1" dirty="0">
                <a:latin typeface="Cambria" charset="0"/>
                <a:ea typeface="Cambria" charset="0"/>
                <a:cs typeface="Cambria" charset="0"/>
              </a:rPr>
              <a:t>			</a:t>
            </a:r>
            <a:r>
              <a:rPr lang="en-US" dirty="0">
                <a:latin typeface="Cambria" charset="0"/>
                <a:ea typeface="Cambria" charset="0"/>
                <a:cs typeface="Cambria" charset="0"/>
              </a:rPr>
              <a:t>they work</a:t>
            </a:r>
          </a:p>
          <a:p>
            <a:pPr marL="0" indent="0">
              <a:buNone/>
            </a:pPr>
            <a:endParaRPr lang="tr-TR" dirty="0"/>
          </a:p>
        </p:txBody>
      </p:sp>
    </p:spTree>
    <p:extLst>
      <p:ext uri="{BB962C8B-B14F-4D97-AF65-F5344CB8AC3E}">
        <p14:creationId xmlns:p14="http://schemas.microsoft.com/office/powerpoint/2010/main" val="68074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153550"/>
          </a:xfrm>
        </p:spPr>
        <p:txBody>
          <a:bodyPr>
            <a:normAutofit fontScale="90000"/>
          </a:bodyPr>
          <a:lstStyle/>
          <a:p>
            <a:br>
              <a:rPr lang="en-US" dirty="0"/>
            </a:br>
            <a:br>
              <a:rPr lang="en-US" dirty="0"/>
            </a:br>
            <a:r>
              <a:rPr lang="en-US" dirty="0">
                <a:latin typeface="Cambria" charset="0"/>
                <a:ea typeface="Cambria" charset="0"/>
                <a:cs typeface="Cambria" charset="0"/>
              </a:rPr>
              <a:t>VERBOS KE SE ESKAPAN KON </a:t>
            </a:r>
            <a:r>
              <a:rPr lang="en-US" sz="4900" b="1" dirty="0">
                <a:solidFill>
                  <a:srgbClr val="FF0000"/>
                </a:solidFill>
                <a:latin typeface="Cambria" charset="0"/>
                <a:ea typeface="Cambria" charset="0"/>
                <a:cs typeface="Cambria" charset="0"/>
              </a:rPr>
              <a:t>-AR</a:t>
            </a:r>
            <a:r>
              <a:rPr lang="en-US" b="1" dirty="0">
                <a:latin typeface="Cambria" charset="0"/>
                <a:ea typeface="Cambria" charset="0"/>
                <a:cs typeface="Cambria" charset="0"/>
              </a:rPr>
              <a:t>  </a:t>
            </a:r>
            <a:r>
              <a:rPr lang="en-US" dirty="0">
                <a:latin typeface="Cambria" charset="0"/>
                <a:ea typeface="Cambria" charset="0"/>
                <a:cs typeface="Cambria" charset="0"/>
              </a:rPr>
              <a:t>-    VERBS THAN END IN -AR</a:t>
            </a:r>
            <a:br>
              <a:rPr lang="en-US" dirty="0">
                <a:latin typeface="Cambria" charset="0"/>
                <a:ea typeface="Cambria" charset="0"/>
                <a:cs typeface="Cambria" charset="0"/>
              </a:rPr>
            </a:br>
            <a:r>
              <a:rPr lang="en-US" dirty="0"/>
              <a:t> </a:t>
            </a:r>
            <a:br>
              <a:rPr lang="en-US" dirty="0"/>
            </a:br>
            <a:endParaRPr lang="tr-TR" dirty="0"/>
          </a:p>
        </p:txBody>
      </p:sp>
      <p:sp>
        <p:nvSpPr>
          <p:cNvPr id="3" name="Content Placeholder 2"/>
          <p:cNvSpPr>
            <a:spLocks noGrp="1"/>
          </p:cNvSpPr>
          <p:nvPr>
            <p:ph sz="quarter" idx="13"/>
          </p:nvPr>
        </p:nvSpPr>
        <p:spPr>
          <a:xfrm>
            <a:off x="0" y="956604"/>
            <a:ext cx="12027877" cy="5901396"/>
          </a:xfrm>
        </p:spPr>
        <p:txBody>
          <a:bodyPr>
            <a:normAutofit fontScale="92500" lnSpcReduction="10000"/>
          </a:bodyPr>
          <a:lstStyle/>
          <a:p>
            <a:pPr marL="0" indent="0">
              <a:buNone/>
            </a:pPr>
            <a:r>
              <a:rPr lang="en-US" sz="2600" dirty="0" err="1">
                <a:latin typeface="Cambria" charset="0"/>
                <a:ea typeface="Cambria" charset="0"/>
                <a:cs typeface="Cambria" charset="0"/>
              </a:rPr>
              <a:t>Todos</a:t>
            </a:r>
            <a:r>
              <a:rPr lang="en-US" sz="2600" dirty="0">
                <a:latin typeface="Cambria" charset="0"/>
                <a:ea typeface="Cambria" charset="0"/>
                <a:cs typeface="Cambria" charset="0"/>
              </a:rPr>
              <a:t> </a:t>
            </a:r>
            <a:r>
              <a:rPr lang="en-US" sz="2600" dirty="0" err="1">
                <a:latin typeface="Cambria" charset="0"/>
                <a:ea typeface="Cambria" charset="0"/>
                <a:cs typeface="Cambria" charset="0"/>
              </a:rPr>
              <a:t>los</a:t>
            </a:r>
            <a:r>
              <a:rPr lang="en-US" sz="2600" dirty="0">
                <a:latin typeface="Cambria" charset="0"/>
                <a:ea typeface="Cambria" charset="0"/>
                <a:cs typeface="Cambria" charset="0"/>
              </a:rPr>
              <a:t> </a:t>
            </a:r>
            <a:r>
              <a:rPr lang="en-US" sz="2600" dirty="0" err="1">
                <a:latin typeface="Cambria" charset="0"/>
                <a:ea typeface="Cambria" charset="0"/>
                <a:cs typeface="Cambria" charset="0"/>
              </a:rPr>
              <a:t>verbos</a:t>
            </a:r>
            <a:r>
              <a:rPr lang="en-US" sz="2600" dirty="0">
                <a:latin typeface="Cambria" charset="0"/>
                <a:ea typeface="Cambria" charset="0"/>
                <a:cs typeface="Cambria" charset="0"/>
              </a:rPr>
              <a:t> </a:t>
            </a:r>
            <a:r>
              <a:rPr lang="en-US" sz="2600" b="1" dirty="0" err="1">
                <a:latin typeface="Cambria" charset="0"/>
                <a:ea typeface="Cambria" charset="0"/>
                <a:cs typeface="Cambria" charset="0"/>
              </a:rPr>
              <a:t>regulares</a:t>
            </a:r>
            <a:r>
              <a:rPr lang="en-US" sz="2600" dirty="0">
                <a:latin typeface="Cambria" charset="0"/>
                <a:ea typeface="Cambria" charset="0"/>
                <a:cs typeface="Cambria" charset="0"/>
              </a:rPr>
              <a:t> </a:t>
            </a:r>
            <a:r>
              <a:rPr lang="en-US" sz="2600" dirty="0" err="1">
                <a:latin typeface="Cambria" charset="0"/>
                <a:ea typeface="Cambria" charset="0"/>
                <a:cs typeface="Cambria" charset="0"/>
              </a:rPr>
              <a:t>ke</a:t>
            </a:r>
            <a:r>
              <a:rPr lang="en-US" sz="2600" dirty="0">
                <a:latin typeface="Cambria" charset="0"/>
                <a:ea typeface="Cambria" charset="0"/>
                <a:cs typeface="Cambria" charset="0"/>
              </a:rPr>
              <a:t> se </a:t>
            </a:r>
            <a:r>
              <a:rPr lang="en-US" sz="2600" dirty="0" err="1">
                <a:latin typeface="Cambria" charset="0"/>
                <a:ea typeface="Cambria" charset="0"/>
                <a:cs typeface="Cambria" charset="0"/>
              </a:rPr>
              <a:t>eskapan</a:t>
            </a:r>
            <a:r>
              <a:rPr lang="en-US" sz="2600" dirty="0">
                <a:latin typeface="Cambria" charset="0"/>
                <a:ea typeface="Cambria" charset="0"/>
                <a:cs typeface="Cambria" charset="0"/>
              </a:rPr>
              <a:t> </a:t>
            </a:r>
            <a:r>
              <a:rPr lang="en-US" sz="2600" dirty="0" err="1">
                <a:latin typeface="Cambria" charset="0"/>
                <a:ea typeface="Cambria" charset="0"/>
                <a:cs typeface="Cambria" charset="0"/>
              </a:rPr>
              <a:t>kon</a:t>
            </a:r>
            <a:r>
              <a:rPr lang="en-US" sz="2600" dirty="0">
                <a:latin typeface="Cambria" charset="0"/>
                <a:ea typeface="Cambria" charset="0"/>
                <a:cs typeface="Cambria" charset="0"/>
              </a:rPr>
              <a:t> -AR se </a:t>
            </a:r>
            <a:r>
              <a:rPr lang="en-US" sz="2600" dirty="0" err="1">
                <a:latin typeface="Cambria" charset="0"/>
                <a:ea typeface="Cambria" charset="0"/>
                <a:cs typeface="Cambria" charset="0"/>
              </a:rPr>
              <a:t>konjugan</a:t>
            </a:r>
            <a:r>
              <a:rPr lang="en-US" sz="2600" dirty="0">
                <a:latin typeface="Cambria" charset="0"/>
                <a:ea typeface="Cambria" charset="0"/>
                <a:cs typeface="Cambria" charset="0"/>
              </a:rPr>
              <a:t> </a:t>
            </a:r>
            <a:r>
              <a:rPr lang="en-US" sz="2600" dirty="0" err="1">
                <a:latin typeface="Cambria" charset="0"/>
                <a:ea typeface="Cambria" charset="0"/>
                <a:cs typeface="Cambria" charset="0"/>
              </a:rPr>
              <a:t>en</a:t>
            </a:r>
            <a:r>
              <a:rPr lang="en-US" sz="2600" dirty="0">
                <a:latin typeface="Cambria" charset="0"/>
                <a:ea typeface="Cambria" charset="0"/>
                <a:cs typeface="Cambria" charset="0"/>
              </a:rPr>
              <a:t> la </a:t>
            </a:r>
            <a:r>
              <a:rPr lang="en-US" sz="2600" dirty="0" err="1">
                <a:latin typeface="Cambria" charset="0"/>
                <a:ea typeface="Cambria" charset="0"/>
                <a:cs typeface="Cambria" charset="0"/>
              </a:rPr>
              <a:t>manera</a:t>
            </a:r>
            <a:r>
              <a:rPr lang="en-US" sz="2600" dirty="0">
                <a:latin typeface="Cambria" charset="0"/>
                <a:ea typeface="Cambria" charset="0"/>
                <a:cs typeface="Cambria" charset="0"/>
              </a:rPr>
              <a:t> </a:t>
            </a:r>
            <a:r>
              <a:rPr lang="en-US" sz="2600" dirty="0" err="1">
                <a:latin typeface="Cambria" charset="0"/>
                <a:ea typeface="Cambria" charset="0"/>
                <a:cs typeface="Cambria" charset="0"/>
              </a:rPr>
              <a:t>sigiente</a:t>
            </a:r>
            <a:r>
              <a:rPr lang="en-US" sz="2600" dirty="0">
                <a:latin typeface="Cambria" charset="0"/>
                <a:ea typeface="Cambria" charset="0"/>
                <a:cs typeface="Cambria" charset="0"/>
              </a:rPr>
              <a:t>. ((all </a:t>
            </a:r>
            <a:r>
              <a:rPr lang="en-US" sz="2600" b="1" dirty="0">
                <a:latin typeface="Cambria" charset="0"/>
                <a:ea typeface="Cambria" charset="0"/>
                <a:cs typeface="Cambria" charset="0"/>
              </a:rPr>
              <a:t>regular </a:t>
            </a:r>
            <a:r>
              <a:rPr lang="en-US" sz="2600" dirty="0">
                <a:latin typeface="Cambria" charset="0"/>
                <a:ea typeface="Cambria" charset="0"/>
                <a:cs typeface="Cambria" charset="0"/>
              </a:rPr>
              <a:t>verbs that end with -AR are conjugated ın the same way.)</a:t>
            </a:r>
            <a:br>
              <a:rPr lang="en-US" sz="2600" dirty="0">
                <a:latin typeface="Cambria" charset="0"/>
                <a:ea typeface="Cambria" charset="0"/>
                <a:cs typeface="Cambria" charset="0"/>
              </a:rPr>
            </a:br>
            <a:endParaRPr lang="en-US" dirty="0">
              <a:latin typeface="Cambria" charset="0"/>
              <a:ea typeface="Cambria" charset="0"/>
              <a:cs typeface="Cambria" charset="0"/>
            </a:endParaRPr>
          </a:p>
          <a:p>
            <a:pPr marL="0" indent="0">
              <a:buNone/>
            </a:pPr>
            <a:r>
              <a:rPr lang="en-US" dirty="0">
                <a:latin typeface="Cambria" charset="0"/>
                <a:ea typeface="Cambria" charset="0"/>
                <a:cs typeface="Cambria" charset="0"/>
              </a:rPr>
              <a:t>VERBO </a:t>
            </a:r>
            <a:r>
              <a:rPr lang="en-US" b="1" dirty="0" err="1">
                <a:solidFill>
                  <a:srgbClr val="FF0000"/>
                </a:solidFill>
                <a:latin typeface="Cambria" charset="0"/>
                <a:ea typeface="Cambria" charset="0"/>
                <a:cs typeface="Cambria" charset="0"/>
              </a:rPr>
              <a:t>estudıAR</a:t>
            </a:r>
            <a:r>
              <a:rPr lang="en-US" b="1" dirty="0">
                <a:solidFill>
                  <a:srgbClr val="FF0000"/>
                </a:solidFill>
                <a:latin typeface="Cambria" charset="0"/>
                <a:ea typeface="Cambria" charset="0"/>
                <a:cs typeface="Cambria" charset="0"/>
              </a:rPr>
              <a:t>/ESTUDYAR</a:t>
            </a:r>
            <a:r>
              <a:rPr lang="en-US" b="1" dirty="0">
                <a:latin typeface="Cambria" charset="0"/>
                <a:ea typeface="Cambria" charset="0"/>
                <a:cs typeface="Cambria" charset="0"/>
              </a:rPr>
              <a:t>: </a:t>
            </a:r>
            <a:r>
              <a:rPr lang="en-US" dirty="0">
                <a:latin typeface="Cambria" charset="0"/>
                <a:ea typeface="Cambria" charset="0"/>
                <a:cs typeface="Cambria" charset="0"/>
              </a:rPr>
              <a:t>to study</a:t>
            </a:r>
          </a:p>
          <a:p>
            <a:pPr marL="0" indent="0">
              <a:buNone/>
            </a:pPr>
            <a:r>
              <a:rPr lang="en-US" dirty="0" err="1">
                <a:latin typeface="Cambria" charset="0"/>
                <a:ea typeface="Cambria" charset="0"/>
                <a:cs typeface="Cambria" charset="0"/>
              </a:rPr>
              <a:t>Presente</a:t>
            </a:r>
            <a:r>
              <a:rPr lang="en-US" dirty="0">
                <a:latin typeface="Cambria" charset="0"/>
                <a:ea typeface="Cambria" charset="0"/>
                <a:cs typeface="Cambria" charset="0"/>
              </a:rPr>
              <a:t> – sımple present tense</a:t>
            </a:r>
          </a:p>
          <a:p>
            <a:pPr marL="0" indent="0">
              <a:buNone/>
            </a:pPr>
            <a:r>
              <a:rPr lang="en-US" dirty="0">
                <a:latin typeface="Cambria" charset="0"/>
                <a:ea typeface="Cambria" charset="0"/>
                <a:cs typeface="Cambria" charset="0"/>
              </a:rPr>
              <a:t>(YO)		ESTUDI</a:t>
            </a:r>
            <a:r>
              <a:rPr lang="en-US" b="1" dirty="0">
                <a:solidFill>
                  <a:srgbClr val="FF0000"/>
                </a:solidFill>
                <a:latin typeface="Cambria" charset="0"/>
                <a:ea typeface="Cambria" charset="0"/>
                <a:cs typeface="Cambria" charset="0"/>
              </a:rPr>
              <a:t>O</a:t>
            </a:r>
            <a:r>
              <a:rPr lang="en-US" b="1" dirty="0">
                <a:latin typeface="Cambria" charset="0"/>
                <a:ea typeface="Cambria" charset="0"/>
                <a:cs typeface="Cambria" charset="0"/>
              </a:rPr>
              <a:t>/</a:t>
            </a:r>
            <a:r>
              <a:rPr lang="en-US" dirty="0">
                <a:latin typeface="Cambria" charset="0"/>
                <a:ea typeface="Cambria" charset="0"/>
                <a:cs typeface="Cambria" charset="0"/>
              </a:rPr>
              <a:t>ESTUDY</a:t>
            </a:r>
            <a:r>
              <a:rPr lang="en-US" b="1" dirty="0">
                <a:solidFill>
                  <a:srgbClr val="FF0000"/>
                </a:solidFill>
                <a:latin typeface="Cambria" charset="0"/>
                <a:ea typeface="Cambria" charset="0"/>
                <a:cs typeface="Cambria" charset="0"/>
              </a:rPr>
              <a:t>O</a:t>
            </a:r>
            <a:r>
              <a:rPr lang="en-US" b="1" dirty="0">
                <a:latin typeface="Cambria" charset="0"/>
                <a:ea typeface="Cambria" charset="0"/>
                <a:cs typeface="Cambria" charset="0"/>
              </a:rPr>
              <a:t>			</a:t>
            </a:r>
            <a:r>
              <a:rPr lang="en-US" dirty="0">
                <a:latin typeface="Cambria" charset="0"/>
                <a:ea typeface="Cambria" charset="0"/>
                <a:cs typeface="Cambria" charset="0"/>
              </a:rPr>
              <a:t>I study</a:t>
            </a:r>
          </a:p>
          <a:p>
            <a:pPr marL="0" indent="0">
              <a:buNone/>
            </a:pPr>
            <a:r>
              <a:rPr lang="en-US" dirty="0">
                <a:latin typeface="Cambria" charset="0"/>
                <a:ea typeface="Cambria" charset="0"/>
                <a:cs typeface="Cambria" charset="0"/>
              </a:rPr>
              <a:t>(TU)		ESTUDI</a:t>
            </a:r>
            <a:r>
              <a:rPr lang="en-US" b="1" dirty="0">
                <a:solidFill>
                  <a:srgbClr val="FF0000"/>
                </a:solidFill>
                <a:latin typeface="Cambria" charset="0"/>
                <a:ea typeface="Cambria" charset="0"/>
                <a:cs typeface="Cambria" charset="0"/>
              </a:rPr>
              <a:t>AS</a:t>
            </a:r>
            <a:r>
              <a:rPr lang="en-US" b="1" dirty="0">
                <a:latin typeface="Cambria" charset="0"/>
                <a:ea typeface="Cambria" charset="0"/>
                <a:cs typeface="Cambria" charset="0"/>
              </a:rPr>
              <a:t>/</a:t>
            </a:r>
            <a:r>
              <a:rPr lang="en-US" dirty="0">
                <a:latin typeface="Cambria" charset="0"/>
                <a:ea typeface="Cambria" charset="0"/>
                <a:cs typeface="Cambria" charset="0"/>
              </a:rPr>
              <a:t>ESTUDY</a:t>
            </a:r>
            <a:r>
              <a:rPr lang="en-US" b="1" dirty="0">
                <a:solidFill>
                  <a:srgbClr val="FF0000"/>
                </a:solidFill>
                <a:latin typeface="Cambria" charset="0"/>
                <a:ea typeface="Cambria" charset="0"/>
                <a:cs typeface="Cambria" charset="0"/>
              </a:rPr>
              <a:t>AS</a:t>
            </a:r>
            <a:r>
              <a:rPr lang="en-US" b="1" dirty="0">
                <a:latin typeface="Cambria" charset="0"/>
                <a:ea typeface="Cambria" charset="0"/>
                <a:cs typeface="Cambria" charset="0"/>
              </a:rPr>
              <a:t> 			</a:t>
            </a:r>
            <a:r>
              <a:rPr lang="en-US" dirty="0">
                <a:latin typeface="Cambria" charset="0"/>
                <a:ea typeface="Cambria" charset="0"/>
                <a:cs typeface="Cambria" charset="0"/>
              </a:rPr>
              <a:t> you study</a:t>
            </a:r>
          </a:p>
          <a:p>
            <a:pPr marL="0" indent="0">
              <a:buNone/>
            </a:pPr>
            <a:r>
              <a:rPr lang="en-US" dirty="0">
                <a:latin typeface="Cambria" charset="0"/>
                <a:ea typeface="Cambria" charset="0"/>
                <a:cs typeface="Cambria" charset="0"/>
              </a:rPr>
              <a:t>(EL/EYA)	ESTUDI</a:t>
            </a:r>
            <a:r>
              <a:rPr lang="en-US" b="1" dirty="0">
                <a:solidFill>
                  <a:srgbClr val="FF0000"/>
                </a:solidFill>
                <a:latin typeface="Cambria" charset="0"/>
                <a:ea typeface="Cambria" charset="0"/>
                <a:cs typeface="Cambria" charset="0"/>
              </a:rPr>
              <a:t>A</a:t>
            </a:r>
            <a:r>
              <a:rPr lang="en-US" b="1" dirty="0">
                <a:latin typeface="Cambria" charset="0"/>
                <a:ea typeface="Cambria" charset="0"/>
                <a:cs typeface="Cambria" charset="0"/>
              </a:rPr>
              <a:t>/</a:t>
            </a:r>
            <a:r>
              <a:rPr lang="en-US" dirty="0">
                <a:latin typeface="Cambria" charset="0"/>
                <a:ea typeface="Cambria" charset="0"/>
                <a:cs typeface="Cambria" charset="0"/>
              </a:rPr>
              <a:t>ESTUDY</a:t>
            </a:r>
            <a:r>
              <a:rPr lang="en-US" b="1" dirty="0">
                <a:solidFill>
                  <a:srgbClr val="FF0000"/>
                </a:solidFill>
                <a:latin typeface="Cambria" charset="0"/>
                <a:ea typeface="Cambria" charset="0"/>
                <a:cs typeface="Cambria" charset="0"/>
              </a:rPr>
              <a:t>A</a:t>
            </a:r>
            <a:r>
              <a:rPr lang="en-US" b="1" dirty="0">
                <a:latin typeface="Cambria" charset="0"/>
                <a:ea typeface="Cambria" charset="0"/>
                <a:cs typeface="Cambria" charset="0"/>
              </a:rPr>
              <a:t>  			</a:t>
            </a:r>
            <a:r>
              <a:rPr lang="en-US" dirty="0">
                <a:latin typeface="Cambria" charset="0"/>
                <a:ea typeface="Cambria" charset="0"/>
                <a:cs typeface="Cambria" charset="0"/>
              </a:rPr>
              <a:t> he/she/ıt studıes</a:t>
            </a:r>
          </a:p>
          <a:p>
            <a:pPr marL="0" indent="0">
              <a:buNone/>
            </a:pPr>
            <a:r>
              <a:rPr lang="en-US" b="1" dirty="0">
                <a:latin typeface="Cambria" charset="0"/>
                <a:ea typeface="Cambria" charset="0"/>
                <a:cs typeface="Cambria" charset="0"/>
              </a:rPr>
              <a:t> </a:t>
            </a:r>
            <a:endParaRPr lang="en-US" dirty="0">
              <a:latin typeface="Cambria" charset="0"/>
              <a:ea typeface="Cambria" charset="0"/>
              <a:cs typeface="Cambria" charset="0"/>
            </a:endParaRPr>
          </a:p>
          <a:p>
            <a:pPr marL="0" indent="0">
              <a:buNone/>
            </a:pPr>
            <a:r>
              <a:rPr lang="en-US" dirty="0">
                <a:latin typeface="Cambria" charset="0"/>
                <a:ea typeface="Cambria" charset="0"/>
                <a:cs typeface="Cambria" charset="0"/>
              </a:rPr>
              <a:t>(MOZOTROS)	ESTUDI</a:t>
            </a:r>
            <a:r>
              <a:rPr lang="en-US" b="1" dirty="0">
                <a:solidFill>
                  <a:srgbClr val="FF0000"/>
                </a:solidFill>
                <a:latin typeface="Cambria" charset="0"/>
                <a:ea typeface="Cambria" charset="0"/>
                <a:cs typeface="Cambria" charset="0"/>
              </a:rPr>
              <a:t>AMOS</a:t>
            </a:r>
            <a:r>
              <a:rPr lang="en-US" b="1" dirty="0">
                <a:latin typeface="Cambria" charset="0"/>
                <a:ea typeface="Cambria" charset="0"/>
                <a:cs typeface="Cambria" charset="0"/>
              </a:rPr>
              <a:t>/</a:t>
            </a:r>
            <a:r>
              <a:rPr lang="en-US" dirty="0">
                <a:latin typeface="Cambria" charset="0"/>
                <a:ea typeface="Cambria" charset="0"/>
                <a:cs typeface="Cambria" charset="0"/>
              </a:rPr>
              <a:t>ESTUDY</a:t>
            </a:r>
            <a:r>
              <a:rPr lang="en-US" b="1" dirty="0">
                <a:solidFill>
                  <a:srgbClr val="FF0000"/>
                </a:solidFill>
                <a:latin typeface="Cambria" charset="0"/>
                <a:ea typeface="Cambria" charset="0"/>
                <a:cs typeface="Cambria" charset="0"/>
              </a:rPr>
              <a:t>AMOS</a:t>
            </a:r>
            <a:r>
              <a:rPr lang="en-US" b="1" dirty="0">
                <a:latin typeface="Cambria" charset="0"/>
                <a:ea typeface="Cambria" charset="0"/>
                <a:cs typeface="Cambria" charset="0"/>
              </a:rPr>
              <a:t> 		</a:t>
            </a:r>
            <a:r>
              <a:rPr lang="en-US" dirty="0">
                <a:latin typeface="Cambria" charset="0"/>
                <a:ea typeface="Cambria" charset="0"/>
                <a:cs typeface="Cambria" charset="0"/>
              </a:rPr>
              <a:t>we study</a:t>
            </a:r>
          </a:p>
          <a:p>
            <a:pPr marL="0" indent="0">
              <a:buNone/>
            </a:pPr>
            <a:r>
              <a:rPr lang="en-US" dirty="0">
                <a:latin typeface="Cambria" charset="0"/>
                <a:ea typeface="Cambria" charset="0"/>
                <a:cs typeface="Cambria" charset="0"/>
              </a:rPr>
              <a:t>(VOZOTROS)	ESTUDI</a:t>
            </a:r>
            <a:r>
              <a:rPr lang="en-US" b="1" dirty="0">
                <a:solidFill>
                  <a:srgbClr val="FF0000"/>
                </a:solidFill>
                <a:latin typeface="Cambria" charset="0"/>
                <a:ea typeface="Cambria" charset="0"/>
                <a:cs typeface="Cambria" charset="0"/>
              </a:rPr>
              <a:t>ASH</a:t>
            </a:r>
            <a:r>
              <a:rPr lang="en-US" b="1" dirty="0">
                <a:latin typeface="Cambria" charset="0"/>
                <a:ea typeface="Cambria" charset="0"/>
                <a:cs typeface="Cambria" charset="0"/>
              </a:rPr>
              <a:t> /</a:t>
            </a:r>
            <a:r>
              <a:rPr lang="en-US" dirty="0">
                <a:latin typeface="Cambria" charset="0"/>
                <a:ea typeface="Cambria" charset="0"/>
                <a:cs typeface="Cambria" charset="0"/>
              </a:rPr>
              <a:t>ESTUDY</a:t>
            </a:r>
            <a:r>
              <a:rPr lang="en-US" b="1" dirty="0">
                <a:solidFill>
                  <a:srgbClr val="FF0000"/>
                </a:solidFill>
                <a:latin typeface="Cambria" charset="0"/>
                <a:ea typeface="Cambria" charset="0"/>
                <a:cs typeface="Cambria" charset="0"/>
              </a:rPr>
              <a:t>ASH</a:t>
            </a:r>
            <a:r>
              <a:rPr lang="en-US" b="1" dirty="0">
                <a:latin typeface="Cambria" charset="0"/>
                <a:ea typeface="Cambria" charset="0"/>
                <a:cs typeface="Cambria" charset="0"/>
              </a:rPr>
              <a:t> 		</a:t>
            </a:r>
            <a:r>
              <a:rPr lang="en-US" dirty="0">
                <a:latin typeface="Cambria" charset="0"/>
                <a:ea typeface="Cambria" charset="0"/>
                <a:cs typeface="Cambria" charset="0"/>
              </a:rPr>
              <a:t> you study</a:t>
            </a:r>
          </a:p>
          <a:p>
            <a:pPr marL="0" indent="0">
              <a:buNone/>
            </a:pPr>
            <a:r>
              <a:rPr lang="en-US" dirty="0">
                <a:latin typeface="Cambria" charset="0"/>
                <a:ea typeface="Cambria" charset="0"/>
                <a:cs typeface="Cambria" charset="0"/>
              </a:rPr>
              <a:t>(EYOS/EYAS)	ESTUDI</a:t>
            </a:r>
            <a:r>
              <a:rPr lang="en-US" b="1" dirty="0">
                <a:solidFill>
                  <a:srgbClr val="FF0000"/>
                </a:solidFill>
                <a:latin typeface="Cambria" charset="0"/>
                <a:ea typeface="Cambria" charset="0"/>
                <a:cs typeface="Cambria" charset="0"/>
              </a:rPr>
              <a:t>AN</a:t>
            </a:r>
            <a:r>
              <a:rPr lang="en-US" b="1" dirty="0">
                <a:latin typeface="Cambria" charset="0"/>
                <a:ea typeface="Cambria" charset="0"/>
                <a:cs typeface="Cambria" charset="0"/>
              </a:rPr>
              <a:t> /</a:t>
            </a:r>
            <a:r>
              <a:rPr lang="en-US" dirty="0">
                <a:latin typeface="Cambria" charset="0"/>
                <a:ea typeface="Cambria" charset="0"/>
                <a:cs typeface="Cambria" charset="0"/>
              </a:rPr>
              <a:t>ESTUDY</a:t>
            </a:r>
            <a:r>
              <a:rPr lang="en-US" b="1" dirty="0">
                <a:solidFill>
                  <a:srgbClr val="FF0000"/>
                </a:solidFill>
                <a:latin typeface="Cambria" charset="0"/>
                <a:ea typeface="Cambria" charset="0"/>
                <a:cs typeface="Cambria" charset="0"/>
              </a:rPr>
              <a:t>AN</a:t>
            </a:r>
            <a:r>
              <a:rPr lang="en-US" b="1" dirty="0">
                <a:latin typeface="Cambria" charset="0"/>
                <a:ea typeface="Cambria" charset="0"/>
                <a:cs typeface="Cambria" charset="0"/>
              </a:rPr>
              <a:t> 			</a:t>
            </a:r>
            <a:r>
              <a:rPr lang="en-US" dirty="0">
                <a:latin typeface="Cambria" charset="0"/>
                <a:ea typeface="Cambria" charset="0"/>
                <a:cs typeface="Cambria" charset="0"/>
              </a:rPr>
              <a:t> they study</a:t>
            </a:r>
          </a:p>
          <a:p>
            <a:pPr marL="0" indent="0">
              <a:buNone/>
            </a:pPr>
            <a:endParaRPr lang="en-US" dirty="0">
              <a:latin typeface="Cambria" charset="0"/>
              <a:ea typeface="Cambria" charset="0"/>
              <a:cs typeface="Cambria" charset="0"/>
            </a:endParaRPr>
          </a:p>
          <a:p>
            <a:pPr marL="0" indent="0">
              <a:buNone/>
            </a:pPr>
            <a:endParaRPr lang="tr-TR" dirty="0"/>
          </a:p>
        </p:txBody>
      </p:sp>
    </p:spTree>
    <p:extLst>
      <p:ext uri="{BB962C8B-B14F-4D97-AF65-F5344CB8AC3E}">
        <p14:creationId xmlns:p14="http://schemas.microsoft.com/office/powerpoint/2010/main" val="1305946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94AA-30AF-B944-BB02-F4591E004564}"/>
              </a:ext>
            </a:extLst>
          </p:cNvPr>
          <p:cNvSpPr>
            <a:spLocks noGrp="1"/>
          </p:cNvSpPr>
          <p:nvPr>
            <p:ph type="title"/>
          </p:nvPr>
        </p:nvSpPr>
        <p:spPr/>
        <p:txBody>
          <a:bodyPr>
            <a:normAutofit/>
          </a:bodyPr>
          <a:lstStyle/>
          <a:p>
            <a:r>
              <a:rPr lang="es-ES_tradnl" sz="4800" b="1" dirty="0">
                <a:solidFill>
                  <a:srgbClr val="0070C0"/>
                </a:solidFill>
                <a:latin typeface="Cambria" panose="02040503050406030204" pitchFamily="18" charset="0"/>
              </a:rPr>
              <a:t>DOVERES - HOMEWORK</a:t>
            </a:r>
          </a:p>
        </p:txBody>
      </p:sp>
      <p:sp>
        <p:nvSpPr>
          <p:cNvPr id="3" name="Content Placeholder 2">
            <a:extLst>
              <a:ext uri="{FF2B5EF4-FFF2-40B4-BE49-F238E27FC236}">
                <a16:creationId xmlns:a16="http://schemas.microsoft.com/office/drawing/2014/main" id="{445F2216-7470-534D-9F76-419C20A1B27E}"/>
              </a:ext>
            </a:extLst>
          </p:cNvPr>
          <p:cNvSpPr>
            <a:spLocks noGrp="1"/>
          </p:cNvSpPr>
          <p:nvPr>
            <p:ph sz="quarter" idx="13"/>
          </p:nvPr>
        </p:nvSpPr>
        <p:spPr>
          <a:xfrm>
            <a:off x="913774" y="2040673"/>
            <a:ext cx="10363826" cy="4817327"/>
          </a:xfrm>
        </p:spPr>
        <p:txBody>
          <a:bodyPr/>
          <a:lstStyle/>
          <a:p>
            <a:pPr marL="457200" indent="-457200">
              <a:buAutoNum type="arabicPeriod"/>
            </a:pPr>
            <a:r>
              <a:rPr lang="es-ES_tradnl" dirty="0">
                <a:latin typeface="Cambria" panose="02040503050406030204" pitchFamily="18" charset="0"/>
              </a:rPr>
              <a:t>WRITE 2 DIALOGUES USING THE VOCABULARY WE HAVE LEARNED IN THE PAST 2 WEEKS.</a:t>
            </a:r>
          </a:p>
          <a:p>
            <a:pPr marL="457200" indent="-457200">
              <a:buAutoNum type="arabicPeriod"/>
            </a:pPr>
            <a:r>
              <a:rPr lang="es-ES_tradnl" dirty="0">
                <a:latin typeface="Cambria" panose="02040503050406030204" pitchFamily="18" charset="0"/>
              </a:rPr>
              <a:t>WRITE 10 SENTENCES WITH DIFFERENT VERBS THAT END IN –AR</a:t>
            </a:r>
          </a:p>
          <a:p>
            <a:pPr marL="457200" indent="-457200">
              <a:buAutoNum type="arabicPeriod"/>
            </a:pPr>
            <a:r>
              <a:rPr lang="es-ES_tradnl" dirty="0">
                <a:latin typeface="Cambria" panose="02040503050406030204" pitchFamily="18" charset="0"/>
              </a:rPr>
              <a:t>WRITE 10 SENTENCES THAT CONTAIN POSSESSIVE ADJECTIVES + NOUNS (</a:t>
            </a:r>
            <a:r>
              <a:rPr lang="es-ES_tradnl" cap="none" dirty="0" err="1">
                <a:latin typeface="Cambria" panose="02040503050406030204" pitchFamily="18" charset="0"/>
              </a:rPr>
              <a:t>e.g</a:t>
            </a:r>
            <a:r>
              <a:rPr lang="es-ES_tradnl" cap="none" dirty="0">
                <a:latin typeface="Cambria" panose="02040503050406030204" pitchFamily="18" charset="0"/>
              </a:rPr>
              <a:t>.</a:t>
            </a:r>
            <a:r>
              <a:rPr lang="es-ES_tradnl" dirty="0">
                <a:latin typeface="Cambria" panose="02040503050406030204" pitchFamily="18" charset="0"/>
              </a:rPr>
              <a:t>  MI KAZA, MUESTRO LIVRO, VUESTRAS MADRES </a:t>
            </a:r>
            <a:r>
              <a:rPr lang="es-ES_tradnl" cap="none" dirty="0">
                <a:latin typeface="Cambria" panose="02040503050406030204" pitchFamily="18" charset="0"/>
              </a:rPr>
              <a:t>etc</a:t>
            </a:r>
            <a:r>
              <a:rPr lang="es-ES_tradnl" dirty="0">
                <a:latin typeface="Cambria" panose="02040503050406030204" pitchFamily="18" charset="0"/>
              </a:rPr>
              <a:t>.</a:t>
            </a:r>
          </a:p>
          <a:p>
            <a:pPr marL="457200" indent="-457200">
              <a:buAutoNum type="arabicPeriod"/>
            </a:pPr>
            <a:r>
              <a:rPr lang="es-ES_tradnl" dirty="0" err="1">
                <a:latin typeface="Cambria" panose="02040503050406030204" pitchFamily="18" charset="0"/>
              </a:rPr>
              <a:t>Optıonal</a:t>
            </a:r>
            <a:r>
              <a:rPr lang="es-ES_tradnl" dirty="0">
                <a:latin typeface="Cambria" panose="02040503050406030204" pitchFamily="18" charset="0"/>
              </a:rPr>
              <a:t>: </a:t>
            </a:r>
            <a:r>
              <a:rPr lang="es-ES_tradnl" dirty="0" err="1">
                <a:latin typeface="Cambria" panose="02040503050406030204" pitchFamily="18" charset="0"/>
              </a:rPr>
              <a:t>memorıze</a:t>
            </a:r>
            <a:r>
              <a:rPr lang="es-ES_tradnl" dirty="0">
                <a:latin typeface="Cambria" panose="02040503050406030204" pitchFamily="18" charset="0"/>
              </a:rPr>
              <a:t> </a:t>
            </a:r>
            <a:r>
              <a:rPr lang="es-ES_tradnl" dirty="0" err="1">
                <a:latin typeface="Cambria" panose="02040503050406030204" pitchFamily="18" charset="0"/>
              </a:rPr>
              <a:t>one</a:t>
            </a:r>
            <a:r>
              <a:rPr lang="es-ES_tradnl" dirty="0">
                <a:latin typeface="Cambria" panose="02040503050406030204" pitchFamily="18" charset="0"/>
              </a:rPr>
              <a:t> of </a:t>
            </a:r>
            <a:r>
              <a:rPr lang="es-ES_tradnl" dirty="0" err="1">
                <a:latin typeface="Cambria" panose="02040503050406030204" pitchFamily="18" charset="0"/>
              </a:rPr>
              <a:t>the</a:t>
            </a:r>
            <a:r>
              <a:rPr lang="es-ES_tradnl" dirty="0">
                <a:latin typeface="Cambria" panose="02040503050406030204" pitchFamily="18" charset="0"/>
              </a:rPr>
              <a:t> </a:t>
            </a:r>
            <a:r>
              <a:rPr lang="es-ES_tradnl" dirty="0" err="1">
                <a:latin typeface="Cambria" panose="02040503050406030204" pitchFamily="18" charset="0"/>
              </a:rPr>
              <a:t>songs</a:t>
            </a:r>
            <a:r>
              <a:rPr lang="es-ES_tradnl" dirty="0">
                <a:latin typeface="Cambria" panose="02040503050406030204" pitchFamily="18" charset="0"/>
              </a:rPr>
              <a:t> </a:t>
            </a:r>
            <a:r>
              <a:rPr lang="es-ES_tradnl" dirty="0" err="1">
                <a:latin typeface="Cambria" panose="02040503050406030204" pitchFamily="18" charset="0"/>
              </a:rPr>
              <a:t>ı</a:t>
            </a:r>
            <a:r>
              <a:rPr lang="es-ES_tradnl" dirty="0">
                <a:latin typeface="Cambria" panose="02040503050406030204" pitchFamily="18" charset="0"/>
              </a:rPr>
              <a:t> </a:t>
            </a:r>
            <a:r>
              <a:rPr lang="es-ES_tradnl" dirty="0" err="1">
                <a:latin typeface="Cambria" panose="02040503050406030204" pitchFamily="18" charset="0"/>
              </a:rPr>
              <a:t>have</a:t>
            </a:r>
            <a:r>
              <a:rPr lang="es-ES_tradnl" dirty="0">
                <a:latin typeface="Cambria" panose="02040503050406030204" pitchFamily="18" charset="0"/>
              </a:rPr>
              <a:t> </a:t>
            </a:r>
            <a:r>
              <a:rPr lang="es-ES_tradnl" dirty="0" err="1">
                <a:latin typeface="Cambria" panose="02040503050406030204" pitchFamily="18" charset="0"/>
              </a:rPr>
              <a:t>taught</a:t>
            </a:r>
            <a:r>
              <a:rPr lang="es-ES_tradnl" dirty="0">
                <a:latin typeface="Cambria" panose="02040503050406030204" pitchFamily="18" charset="0"/>
              </a:rPr>
              <a:t> </a:t>
            </a:r>
            <a:r>
              <a:rPr lang="es-ES_tradnl" dirty="0" err="1">
                <a:latin typeface="Cambria" panose="02040503050406030204" pitchFamily="18" charset="0"/>
              </a:rPr>
              <a:t>you</a:t>
            </a:r>
            <a:r>
              <a:rPr lang="es-ES_tradnl" dirty="0">
                <a:latin typeface="Cambria" panose="02040503050406030204" pitchFamily="18" charset="0"/>
              </a:rPr>
              <a:t>. </a:t>
            </a:r>
            <a:r>
              <a:rPr lang="es-ES_tradnl" dirty="0" err="1">
                <a:latin typeface="Cambria" panose="02040503050406030204" pitchFamily="18" charset="0"/>
              </a:rPr>
              <a:t>The</a:t>
            </a:r>
            <a:r>
              <a:rPr lang="es-ES_tradnl" dirty="0">
                <a:latin typeface="Cambria" panose="02040503050406030204" pitchFamily="18" charset="0"/>
              </a:rPr>
              <a:t> more </a:t>
            </a:r>
            <a:r>
              <a:rPr lang="es-ES_tradnl" dirty="0" err="1">
                <a:latin typeface="Cambria" panose="02040503050406030204" pitchFamily="18" charset="0"/>
              </a:rPr>
              <a:t>songs</a:t>
            </a:r>
            <a:r>
              <a:rPr lang="es-ES_tradnl" dirty="0">
                <a:latin typeface="Cambria" panose="02040503050406030204" pitchFamily="18" charset="0"/>
              </a:rPr>
              <a:t> </a:t>
            </a:r>
            <a:r>
              <a:rPr lang="es-ES_tradnl" dirty="0" err="1">
                <a:latin typeface="Cambria" panose="02040503050406030204" pitchFamily="18" charset="0"/>
              </a:rPr>
              <a:t>you</a:t>
            </a:r>
            <a:r>
              <a:rPr lang="es-ES_tradnl" dirty="0">
                <a:latin typeface="Cambria" panose="02040503050406030204" pitchFamily="18" charset="0"/>
              </a:rPr>
              <a:t> </a:t>
            </a:r>
            <a:r>
              <a:rPr lang="es-ES_tradnl" dirty="0" err="1">
                <a:latin typeface="Cambria" panose="02040503050406030204" pitchFamily="18" charset="0"/>
              </a:rPr>
              <a:t>memorıze</a:t>
            </a:r>
            <a:r>
              <a:rPr lang="es-ES_tradnl" dirty="0">
                <a:latin typeface="Cambria" panose="02040503050406030204" pitchFamily="18" charset="0"/>
              </a:rPr>
              <a:t>, </a:t>
            </a:r>
            <a:r>
              <a:rPr lang="es-ES_tradnl" dirty="0" err="1">
                <a:latin typeface="Cambria" panose="02040503050406030204" pitchFamily="18" charset="0"/>
              </a:rPr>
              <a:t>the</a:t>
            </a:r>
            <a:r>
              <a:rPr lang="es-ES_tradnl" dirty="0">
                <a:latin typeface="Cambria" panose="02040503050406030204" pitchFamily="18" charset="0"/>
              </a:rPr>
              <a:t> </a:t>
            </a:r>
            <a:r>
              <a:rPr lang="es-ES_tradnl" dirty="0" err="1">
                <a:latin typeface="Cambria" panose="02040503050406030204" pitchFamily="18" charset="0"/>
              </a:rPr>
              <a:t>better</a:t>
            </a:r>
            <a:r>
              <a:rPr lang="es-ES_tradnl" dirty="0">
                <a:latin typeface="Cambria" panose="02040503050406030204" pitchFamily="18" charset="0"/>
              </a:rPr>
              <a:t> </a:t>
            </a:r>
            <a:r>
              <a:rPr lang="es-ES_tradnl" dirty="0" err="1">
                <a:latin typeface="Cambria" panose="02040503050406030204" pitchFamily="18" charset="0"/>
              </a:rPr>
              <a:t>you</a:t>
            </a:r>
            <a:r>
              <a:rPr lang="es-ES_tradnl" dirty="0">
                <a:latin typeface="Cambria" panose="02040503050406030204" pitchFamily="18" charset="0"/>
              </a:rPr>
              <a:t> </a:t>
            </a:r>
            <a:r>
              <a:rPr lang="es-ES_tradnl" dirty="0" err="1">
                <a:latin typeface="Cambria" panose="02040503050406030204" pitchFamily="18" charset="0"/>
              </a:rPr>
              <a:t>wıll</a:t>
            </a:r>
            <a:r>
              <a:rPr lang="es-ES_tradnl" dirty="0">
                <a:latin typeface="Cambria" panose="02040503050406030204" pitchFamily="18" charset="0"/>
              </a:rPr>
              <a:t> </a:t>
            </a:r>
            <a:r>
              <a:rPr lang="es-ES_tradnl" dirty="0" err="1">
                <a:latin typeface="Cambria" panose="02040503050406030204" pitchFamily="18" charset="0"/>
              </a:rPr>
              <a:t>learn</a:t>
            </a:r>
            <a:r>
              <a:rPr lang="es-ES_tradnl" dirty="0">
                <a:latin typeface="Cambria" panose="02040503050406030204" pitchFamily="18" charset="0"/>
              </a:rPr>
              <a:t>.</a:t>
            </a:r>
          </a:p>
          <a:p>
            <a:pPr marL="0" indent="0">
              <a:buNone/>
            </a:pPr>
            <a:r>
              <a:rPr lang="es-ES_tradnl" dirty="0" err="1">
                <a:latin typeface="Cambria" panose="02040503050406030204" pitchFamily="18" charset="0"/>
              </a:rPr>
              <a:t>Have</a:t>
            </a:r>
            <a:r>
              <a:rPr lang="es-ES_tradnl" dirty="0">
                <a:latin typeface="Cambria" panose="02040503050406030204" pitchFamily="18" charset="0"/>
              </a:rPr>
              <a:t> </a:t>
            </a:r>
            <a:r>
              <a:rPr lang="es-ES_tradnl" dirty="0" err="1">
                <a:latin typeface="Cambria" panose="02040503050406030204" pitchFamily="18" charset="0"/>
              </a:rPr>
              <a:t>fun</a:t>
            </a:r>
            <a:r>
              <a:rPr lang="es-ES_tradnl" dirty="0">
                <a:latin typeface="Cambria" panose="02040503050406030204" pitchFamily="18" charset="0"/>
              </a:rPr>
              <a:t>!</a:t>
            </a:r>
          </a:p>
          <a:p>
            <a:pPr marL="0" indent="0">
              <a:buNone/>
            </a:pPr>
            <a:endParaRPr lang="es-ES_tradnl" dirty="0">
              <a:latin typeface="Cambria" panose="02040503050406030204" pitchFamily="18" charset="0"/>
            </a:endParaRPr>
          </a:p>
          <a:p>
            <a:pPr marL="0" indent="0">
              <a:buNone/>
            </a:pPr>
            <a:r>
              <a:rPr lang="es-ES_tradnl" sz="4000" b="1">
                <a:solidFill>
                  <a:srgbClr val="0070C0"/>
                </a:solidFill>
                <a:latin typeface="Cambria" panose="02040503050406030204" pitchFamily="18" charset="0"/>
              </a:rPr>
              <a:t>al </a:t>
            </a:r>
            <a:r>
              <a:rPr lang="es-ES_tradnl" sz="4000" b="1" dirty="0" err="1">
                <a:solidFill>
                  <a:srgbClr val="0070C0"/>
                </a:solidFill>
                <a:latin typeface="Cambria" panose="02040503050406030204" pitchFamily="18" charset="0"/>
              </a:rPr>
              <a:t>vERmos</a:t>
            </a:r>
            <a:r>
              <a:rPr lang="es-ES_tradnl" sz="4000" b="1" dirty="0">
                <a:solidFill>
                  <a:srgbClr val="0070C0"/>
                </a:solidFill>
                <a:latin typeface="Cambria" panose="02040503050406030204" pitchFamily="18" charset="0"/>
              </a:rPr>
              <a:t> la semana </a:t>
            </a:r>
            <a:r>
              <a:rPr lang="es-ES_tradnl" sz="4000" b="1" dirty="0" err="1">
                <a:solidFill>
                  <a:srgbClr val="0070C0"/>
                </a:solidFill>
                <a:latin typeface="Cambria" panose="02040503050406030204" pitchFamily="18" charset="0"/>
              </a:rPr>
              <a:t>ke</a:t>
            </a:r>
            <a:r>
              <a:rPr lang="es-ES_tradnl" sz="4000" b="1" dirty="0">
                <a:solidFill>
                  <a:srgbClr val="0070C0"/>
                </a:solidFill>
                <a:latin typeface="Cambria" panose="02040503050406030204" pitchFamily="18" charset="0"/>
              </a:rPr>
              <a:t> viene!</a:t>
            </a:r>
            <a:endParaRPr lang="es-ES_tradnl" sz="4000" dirty="0">
              <a:latin typeface="Cambria" panose="02040503050406030204" pitchFamily="18" charset="0"/>
            </a:endParaRPr>
          </a:p>
        </p:txBody>
      </p:sp>
    </p:spTree>
    <p:extLst>
      <p:ext uri="{BB962C8B-B14F-4D97-AF65-F5344CB8AC3E}">
        <p14:creationId xmlns:p14="http://schemas.microsoft.com/office/powerpoint/2010/main" val="254757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117599"/>
          </a:xfrm>
        </p:spPr>
        <p:txBody>
          <a:bodyPr>
            <a:normAutofit/>
          </a:bodyPr>
          <a:lstStyle/>
          <a:p>
            <a:r>
              <a:rPr lang="en-US" sz="4800" b="1" dirty="0">
                <a:solidFill>
                  <a:srgbClr val="C00000"/>
                </a:solidFill>
                <a:latin typeface="Cambria" charset="0"/>
                <a:ea typeface="Cambria" charset="0"/>
                <a:cs typeface="Cambria" charset="0"/>
              </a:rPr>
              <a:t>KURSO DE JUDEO-ESPANYOL</a:t>
            </a:r>
            <a:endParaRPr lang="en-US" sz="4800" dirty="0"/>
          </a:p>
        </p:txBody>
      </p:sp>
      <p:sp>
        <p:nvSpPr>
          <p:cNvPr id="3" name="Content Placeholder 2"/>
          <p:cNvSpPr>
            <a:spLocks noGrp="1"/>
          </p:cNvSpPr>
          <p:nvPr>
            <p:ph sz="quarter" idx="13"/>
          </p:nvPr>
        </p:nvSpPr>
        <p:spPr>
          <a:xfrm>
            <a:off x="-1" y="1480458"/>
            <a:ext cx="12192001" cy="5377542"/>
          </a:xfrm>
          <a:prstGeom prst="rect">
            <a:avLst/>
          </a:prstGeom>
        </p:spPr>
        <p:txBody>
          <a:bodyPr/>
          <a:lstStyle/>
          <a:p>
            <a:pPr marL="0" indent="0" algn="ctr">
              <a:lnSpc>
                <a:spcPct val="100000"/>
              </a:lnSpc>
              <a:spcBef>
                <a:spcPts val="0"/>
              </a:spcBef>
              <a:buClrTx/>
              <a:buNone/>
            </a:pPr>
            <a:endParaRPr lang="en-US" sz="4800" b="1" dirty="0">
              <a:solidFill>
                <a:srgbClr val="002060"/>
              </a:solidFill>
              <a:latin typeface="Cambria" charset="0"/>
              <a:ea typeface="Cambria" charset="0"/>
              <a:cs typeface="Cambria" charset="0"/>
            </a:endParaRPr>
          </a:p>
          <a:p>
            <a:pPr marL="0" indent="0" algn="ctr">
              <a:lnSpc>
                <a:spcPct val="100000"/>
              </a:lnSpc>
              <a:spcBef>
                <a:spcPts val="0"/>
              </a:spcBef>
              <a:buClrTx/>
              <a:buNone/>
            </a:pPr>
            <a:r>
              <a:rPr lang="en-US" sz="4800" b="1" dirty="0">
                <a:solidFill>
                  <a:srgbClr val="002060"/>
                </a:solidFill>
                <a:latin typeface="Cambria" charset="0"/>
                <a:ea typeface="Cambria" charset="0"/>
                <a:cs typeface="Cambria" charset="0"/>
              </a:rPr>
              <a:t>BUENOS DIAS! / BUENAS NOCHES!</a:t>
            </a:r>
          </a:p>
          <a:p>
            <a:pPr marL="0" indent="0" algn="ctr">
              <a:lnSpc>
                <a:spcPct val="100000"/>
              </a:lnSpc>
              <a:spcBef>
                <a:spcPts val="0"/>
              </a:spcBef>
              <a:buClrTx/>
              <a:buNone/>
            </a:pPr>
            <a:r>
              <a:rPr lang="en-US" sz="4800" b="1" dirty="0">
                <a:solidFill>
                  <a:srgbClr val="002060"/>
                </a:solidFill>
                <a:latin typeface="Cambria" charset="0"/>
                <a:ea typeface="Cambria" charset="0"/>
                <a:cs typeface="Cambria" charset="0"/>
              </a:rPr>
              <a:t>KOMO ESTASH? BUENOS?</a:t>
            </a:r>
          </a:p>
          <a:p>
            <a:pPr marL="0" indent="0" algn="ctr">
              <a:lnSpc>
                <a:spcPct val="100000"/>
              </a:lnSpc>
              <a:spcBef>
                <a:spcPts val="0"/>
              </a:spcBef>
              <a:buClrTx/>
              <a:buNone/>
            </a:pPr>
            <a:endParaRPr lang="en-US" sz="4800" b="1" dirty="0">
              <a:solidFill>
                <a:srgbClr val="002060"/>
              </a:solidFill>
              <a:latin typeface="Cambria" charset="0"/>
              <a:ea typeface="Cambria" charset="0"/>
              <a:cs typeface="Cambria" charset="0"/>
            </a:endParaRPr>
          </a:p>
          <a:p>
            <a:pPr marL="0" indent="0" algn="ctr">
              <a:lnSpc>
                <a:spcPct val="100000"/>
              </a:lnSpc>
              <a:spcBef>
                <a:spcPts val="0"/>
              </a:spcBef>
              <a:buClrTx/>
              <a:buNone/>
            </a:pPr>
            <a:r>
              <a:rPr lang="en-US" sz="4800" b="1" dirty="0">
                <a:solidFill>
                  <a:srgbClr val="002060"/>
                </a:solidFill>
                <a:latin typeface="Cambria" charset="0"/>
                <a:ea typeface="Cambria" charset="0"/>
                <a:cs typeface="Cambria" charset="0"/>
              </a:rPr>
              <a:t>BIENVENIDOS</a:t>
            </a:r>
          </a:p>
          <a:p>
            <a:pPr marL="0" indent="0" algn="ctr">
              <a:lnSpc>
                <a:spcPct val="100000"/>
              </a:lnSpc>
              <a:spcBef>
                <a:spcPts val="0"/>
              </a:spcBef>
              <a:buClrTx/>
              <a:buNone/>
            </a:pPr>
            <a:r>
              <a:rPr lang="en-US" sz="4800" b="1" dirty="0">
                <a:solidFill>
                  <a:srgbClr val="002060"/>
                </a:solidFill>
                <a:latin typeface="Cambria" charset="0"/>
                <a:ea typeface="Cambria" charset="0"/>
                <a:cs typeface="Cambria" charset="0"/>
              </a:rPr>
              <a:t>A LA LISYON </a:t>
            </a:r>
          </a:p>
          <a:p>
            <a:pPr marL="0" indent="0" algn="ctr">
              <a:lnSpc>
                <a:spcPct val="100000"/>
              </a:lnSpc>
              <a:spcBef>
                <a:spcPts val="0"/>
              </a:spcBef>
              <a:buClrTx/>
              <a:buNone/>
            </a:pPr>
            <a:r>
              <a:rPr lang="en-US" sz="4800" b="1" dirty="0">
                <a:solidFill>
                  <a:srgbClr val="002060"/>
                </a:solidFill>
                <a:latin typeface="Cambria" charset="0"/>
                <a:ea typeface="Cambria" charset="0"/>
                <a:cs typeface="Cambria" charset="0"/>
              </a:rPr>
              <a:t>NUMERO 2</a:t>
            </a:r>
          </a:p>
          <a:p>
            <a:pPr marL="0" indent="0" algn="ctr">
              <a:lnSpc>
                <a:spcPct val="100000"/>
              </a:lnSpc>
              <a:spcBef>
                <a:spcPts val="0"/>
              </a:spcBef>
              <a:buClrTx/>
              <a:buNone/>
            </a:pPr>
            <a:endParaRPr lang="en-US" sz="4800" dirty="0">
              <a:solidFill>
                <a:srgbClr val="00206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4095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8037-C54D-7F49-A175-3821ACDED2F9}"/>
              </a:ext>
            </a:extLst>
          </p:cNvPr>
          <p:cNvSpPr>
            <a:spLocks noGrp="1"/>
          </p:cNvSpPr>
          <p:nvPr>
            <p:ph type="title"/>
          </p:nvPr>
        </p:nvSpPr>
        <p:spPr>
          <a:xfrm>
            <a:off x="913775" y="1"/>
            <a:ext cx="10364451" cy="724828"/>
          </a:xfrm>
        </p:spPr>
        <p:txBody>
          <a:bodyPr>
            <a:normAutofit fontScale="90000"/>
          </a:bodyPr>
          <a:lstStyle/>
          <a:p>
            <a:r>
              <a:rPr lang="en-US" sz="4800" b="1" dirty="0">
                <a:solidFill>
                  <a:srgbClr val="C00000"/>
                </a:solidFill>
                <a:latin typeface="Cambria" charset="0"/>
                <a:ea typeface="Cambria" charset="0"/>
                <a:cs typeface="Cambria" charset="0"/>
              </a:rPr>
              <a:t>KURSO DE JUDEO-ESPANYOL</a:t>
            </a:r>
            <a:endParaRPr lang="es-ES_tradnl" sz="4800" dirty="0"/>
          </a:p>
        </p:txBody>
      </p:sp>
      <p:sp>
        <p:nvSpPr>
          <p:cNvPr id="3" name="Content Placeholder 2">
            <a:extLst>
              <a:ext uri="{FF2B5EF4-FFF2-40B4-BE49-F238E27FC236}">
                <a16:creationId xmlns:a16="http://schemas.microsoft.com/office/drawing/2014/main" id="{58C6A280-1A79-FA47-9CA3-9CA6E0F2A6E7}"/>
              </a:ext>
            </a:extLst>
          </p:cNvPr>
          <p:cNvSpPr>
            <a:spLocks noGrp="1"/>
          </p:cNvSpPr>
          <p:nvPr>
            <p:ph sz="quarter" idx="13"/>
          </p:nvPr>
        </p:nvSpPr>
        <p:spPr>
          <a:xfrm>
            <a:off x="200722" y="635621"/>
            <a:ext cx="11797990" cy="5943600"/>
          </a:xfrm>
        </p:spPr>
        <p:txBody>
          <a:bodyPr>
            <a:normAutofit fontScale="92500" lnSpcReduction="20000"/>
          </a:bodyPr>
          <a:lstStyle/>
          <a:p>
            <a:pPr marL="0" indent="0">
              <a:buNone/>
            </a:pPr>
            <a:r>
              <a:rPr lang="tr-TR" b="1" dirty="0">
                <a:latin typeface="Cambria" charset="0"/>
                <a:ea typeface="Cambria" charset="0"/>
                <a:cs typeface="Cambria" charset="0"/>
              </a:rPr>
              <a:t>A COUPLE OF ANSWERS TO SOME QUESTIONS I RECEIVED DURING THE WEEK:</a:t>
            </a:r>
          </a:p>
          <a:p>
            <a:pPr marL="0" indent="0">
              <a:buNone/>
            </a:pPr>
            <a:r>
              <a:rPr lang="tr-TR" b="1" dirty="0">
                <a:latin typeface="Cambria" charset="0"/>
              </a:rPr>
              <a:t>1. People </a:t>
            </a:r>
            <a:r>
              <a:rPr lang="tr-TR" b="1" dirty="0" err="1">
                <a:latin typeface="Cambria" charset="0"/>
              </a:rPr>
              <a:t>asked</a:t>
            </a:r>
            <a:r>
              <a:rPr lang="tr-TR" b="1" dirty="0">
                <a:latin typeface="Cambria" charset="0"/>
              </a:rPr>
              <a:t> </a:t>
            </a:r>
            <a:r>
              <a:rPr lang="tr-TR" b="1" dirty="0" err="1">
                <a:latin typeface="Cambria" charset="0"/>
              </a:rPr>
              <a:t>about</a:t>
            </a:r>
            <a:r>
              <a:rPr lang="tr-TR" b="1" dirty="0">
                <a:latin typeface="Cambria" charset="0"/>
              </a:rPr>
              <a:t> </a:t>
            </a:r>
            <a:r>
              <a:rPr lang="tr-TR" b="1" dirty="0" err="1">
                <a:latin typeface="Cambria" charset="0"/>
              </a:rPr>
              <a:t>readıng</a:t>
            </a:r>
            <a:r>
              <a:rPr lang="tr-TR" b="1" dirty="0">
                <a:latin typeface="Cambria" charset="0"/>
              </a:rPr>
              <a:t> </a:t>
            </a:r>
            <a:r>
              <a:rPr lang="tr-TR" b="1" dirty="0" err="1">
                <a:latin typeface="Cambria" charset="0"/>
              </a:rPr>
              <a:t>materıal</a:t>
            </a:r>
            <a:r>
              <a:rPr lang="tr-TR" b="1" dirty="0">
                <a:latin typeface="Cambria" charset="0"/>
              </a:rPr>
              <a:t> </a:t>
            </a:r>
            <a:r>
              <a:rPr lang="tr-TR" b="1" dirty="0" err="1">
                <a:latin typeface="Cambria" charset="0"/>
              </a:rPr>
              <a:t>and</a:t>
            </a:r>
            <a:r>
              <a:rPr lang="tr-TR" b="1" dirty="0">
                <a:latin typeface="Cambria" charset="0"/>
              </a:rPr>
              <a:t> </a:t>
            </a:r>
            <a:r>
              <a:rPr lang="tr-TR" b="1" dirty="0" err="1">
                <a:latin typeface="Cambria" charset="0"/>
              </a:rPr>
              <a:t>dıctıonarıes</a:t>
            </a:r>
            <a:r>
              <a:rPr lang="tr-TR" b="1" dirty="0">
                <a:latin typeface="Cambria" charset="0"/>
              </a:rPr>
              <a:t>:</a:t>
            </a:r>
          </a:p>
          <a:p>
            <a:pPr marL="0" indent="0">
              <a:buNone/>
            </a:pPr>
            <a:r>
              <a:rPr lang="tr-TR" b="1" dirty="0" err="1">
                <a:latin typeface="Cambria" charset="0"/>
              </a:rPr>
              <a:t>If</a:t>
            </a:r>
            <a:r>
              <a:rPr lang="tr-TR" b="1" dirty="0">
                <a:latin typeface="Cambria" charset="0"/>
              </a:rPr>
              <a:t> </a:t>
            </a:r>
            <a:r>
              <a:rPr lang="tr-TR" b="1" dirty="0" err="1">
                <a:latin typeface="Cambria" charset="0"/>
              </a:rPr>
              <a:t>you</a:t>
            </a:r>
            <a:r>
              <a:rPr lang="tr-TR" b="1" dirty="0">
                <a:latin typeface="Cambria" charset="0"/>
              </a:rPr>
              <a:t> </a:t>
            </a:r>
            <a:r>
              <a:rPr lang="tr-TR" b="1" dirty="0" err="1">
                <a:latin typeface="Cambria" charset="0"/>
              </a:rPr>
              <a:t>vısıt</a:t>
            </a:r>
            <a:r>
              <a:rPr lang="tr-TR" b="1" dirty="0">
                <a:latin typeface="Cambria" charset="0"/>
              </a:rPr>
              <a:t> </a:t>
            </a:r>
            <a:r>
              <a:rPr lang="tr-TR" b="1" dirty="0" err="1">
                <a:latin typeface="Cambria" charset="0"/>
              </a:rPr>
              <a:t>the</a:t>
            </a:r>
            <a:r>
              <a:rPr lang="tr-TR" b="1" dirty="0">
                <a:latin typeface="Cambria" charset="0"/>
              </a:rPr>
              <a:t> </a:t>
            </a:r>
            <a:r>
              <a:rPr lang="tr-TR" b="1" dirty="0" err="1">
                <a:latin typeface="Cambria" charset="0"/>
              </a:rPr>
              <a:t>sales</a:t>
            </a:r>
            <a:r>
              <a:rPr lang="tr-TR" b="1" dirty="0">
                <a:latin typeface="Cambria" charset="0"/>
              </a:rPr>
              <a:t> </a:t>
            </a:r>
            <a:r>
              <a:rPr lang="tr-TR" b="1" dirty="0" err="1">
                <a:latin typeface="Cambria" charset="0"/>
              </a:rPr>
              <a:t>websıte</a:t>
            </a:r>
            <a:r>
              <a:rPr lang="tr-TR" b="1" dirty="0">
                <a:latin typeface="Cambria" charset="0"/>
              </a:rPr>
              <a:t> of </a:t>
            </a:r>
            <a:r>
              <a:rPr lang="tr-TR" b="1" dirty="0" err="1">
                <a:latin typeface="Cambria" charset="0"/>
              </a:rPr>
              <a:t>the</a:t>
            </a:r>
            <a:r>
              <a:rPr lang="tr-TR" b="1" dirty="0">
                <a:latin typeface="Cambria" charset="0"/>
              </a:rPr>
              <a:t> </a:t>
            </a:r>
            <a:r>
              <a:rPr lang="tr-TR" b="1" dirty="0" err="1">
                <a:latin typeface="Cambria" charset="0"/>
              </a:rPr>
              <a:t>sephardıc</a:t>
            </a:r>
            <a:r>
              <a:rPr lang="tr-TR" b="1" dirty="0">
                <a:latin typeface="Cambria" charset="0"/>
              </a:rPr>
              <a:t> </a:t>
            </a:r>
            <a:r>
              <a:rPr lang="tr-TR" b="1" dirty="0" err="1">
                <a:latin typeface="Cambria" charset="0"/>
              </a:rPr>
              <a:t>center</a:t>
            </a:r>
            <a:r>
              <a:rPr lang="tr-TR" b="1" dirty="0">
                <a:latin typeface="Cambria" charset="0"/>
              </a:rPr>
              <a:t> of </a:t>
            </a:r>
            <a:r>
              <a:rPr lang="tr-TR" b="1" dirty="0" err="1">
                <a:latin typeface="Cambria" charset="0"/>
              </a:rPr>
              <a:t>ıstanbul</a:t>
            </a:r>
            <a:endParaRPr lang="tr-TR" b="1" dirty="0">
              <a:latin typeface="Cambria" charset="0"/>
            </a:endParaRPr>
          </a:p>
          <a:p>
            <a:pPr marL="0" indent="0">
              <a:buNone/>
            </a:pPr>
            <a:r>
              <a:rPr lang="tr-TR" b="1" cap="none" dirty="0">
                <a:solidFill>
                  <a:srgbClr val="0070C0"/>
                </a:solidFill>
                <a:latin typeface="Cambria" charset="0"/>
                <a:hlinkClick r:id="rId2">
                  <a:extLst>
                    <a:ext uri="{A12FA001-AC4F-418D-AE19-62706E023703}">
                      <ahyp:hlinkClr xmlns:ahyp="http://schemas.microsoft.com/office/drawing/2018/hyperlinkcolor" val="tx"/>
                    </a:ext>
                  </a:extLst>
                </a:hlinkClick>
              </a:rPr>
              <a:t>www.istanbulsephardiccenter.com</a:t>
            </a:r>
            <a:endParaRPr lang="tr-TR" b="1" cap="none" dirty="0">
              <a:solidFill>
                <a:srgbClr val="0070C0"/>
              </a:solidFill>
              <a:latin typeface="Cambria" charset="0"/>
            </a:endParaRPr>
          </a:p>
          <a:p>
            <a:pPr marL="0" indent="0">
              <a:buNone/>
            </a:pPr>
            <a:r>
              <a:rPr lang="tr-TR" b="1" cap="none" dirty="0">
                <a:latin typeface="Cambria" charset="0"/>
              </a:rPr>
              <a:t>YOU CAN FIND A LOT OF MATERIAL TO READ IN LADINO &amp; 2 DICTIONARIES (1. DIKSYONARYO JUDEO-ESPANYOL – TURKO [KLARA PERAHYA] &amp; 2. DICTIONNAIRE JUDEO-ESPAGNOL – FRANÇAIS [NEHAMA]) THERE IS ALSO A LOT OF MUSIC AVAILABLE.</a:t>
            </a:r>
          </a:p>
          <a:p>
            <a:pPr marL="0" indent="0">
              <a:buNone/>
            </a:pPr>
            <a:r>
              <a:rPr lang="tr-TR" b="1" cap="none" dirty="0">
                <a:latin typeface="Cambria" charset="0"/>
              </a:rPr>
              <a:t>YOU CAN ALSO SUBSCRIBE TO THE DIGITAL VERSION OF EL AMANESER, THE WORLD’S ONLY (MONTHLY) NEWSPAPER ENTIRELY IN LADINO. FOR THE DURATION OF YOUR SUBSCRIPTION YOU WILL ALSO HAVE ACCESS TO MOST OF THE ISSUES PUBLISHED TO DATE).</a:t>
            </a:r>
          </a:p>
          <a:p>
            <a:pPr marL="0" indent="0">
              <a:buNone/>
            </a:pPr>
            <a:r>
              <a:rPr lang="tr-TR" b="1" cap="none" dirty="0">
                <a:latin typeface="Cambria" charset="0"/>
              </a:rPr>
              <a:t>2. YOU CAN ALSO VISIT OUR WEBSITE </a:t>
            </a:r>
            <a:r>
              <a:rPr lang="tr-TR" b="1" cap="none" dirty="0">
                <a:solidFill>
                  <a:srgbClr val="0070C0"/>
                </a:solidFill>
                <a:latin typeface="Cambria" charset="0"/>
                <a:hlinkClick r:id="rId3">
                  <a:extLst>
                    <a:ext uri="{A12FA001-AC4F-418D-AE19-62706E023703}">
                      <ahyp:hlinkClr xmlns:ahyp="http://schemas.microsoft.com/office/drawing/2018/hyperlinkcolor" val="tx"/>
                    </a:ext>
                  </a:extLst>
                </a:hlinkClick>
              </a:rPr>
              <a:t>www.sefarad.com.tr</a:t>
            </a:r>
            <a:r>
              <a:rPr lang="tr-TR" b="1" cap="none" dirty="0">
                <a:solidFill>
                  <a:srgbClr val="0070C0"/>
                </a:solidFill>
                <a:latin typeface="Cambria" charset="0"/>
              </a:rPr>
              <a:t> </a:t>
            </a:r>
            <a:r>
              <a:rPr lang="tr-TR" b="1" cap="none" dirty="0">
                <a:latin typeface="Cambria" charset="0"/>
              </a:rPr>
              <a:t>WITH A LOT OF MATERIAL UNDER THE HEADING «JUDEO-ESPANYOL».</a:t>
            </a:r>
          </a:p>
          <a:p>
            <a:pPr marL="0" indent="0">
              <a:buNone/>
            </a:pPr>
            <a:r>
              <a:rPr lang="tr-TR" b="1" cap="none" dirty="0">
                <a:latin typeface="Cambria" charset="0"/>
              </a:rPr>
              <a:t>3. I HAVE PREPARED AN INITIAL VOCABULARY LIST FOR YOU, WHICH YOU CAN DOWNLOAD FROM THE LADINO 101 PAGE. </a:t>
            </a:r>
          </a:p>
          <a:p>
            <a:pPr marL="0" indent="0">
              <a:buNone/>
            </a:pPr>
            <a:r>
              <a:rPr lang="tr-TR" b="1" cap="none" dirty="0">
                <a:latin typeface="Cambria" charset="0"/>
              </a:rPr>
              <a:t>4. I WILL SEND ETHAN THE WEEK’S MATERIAL BEFOREHAND SO HE CAN UPLOAD IT TO THE SITE AND YOU CAN HAVE IT OPEN DURING CLASS IF YOU PREFER.</a:t>
            </a:r>
          </a:p>
          <a:p>
            <a:pPr marL="0" indent="0">
              <a:buNone/>
            </a:pPr>
            <a:endParaRPr lang="tr-TR" b="1" cap="none" dirty="0">
              <a:latin typeface="Cambria" charset="0"/>
            </a:endParaRPr>
          </a:p>
          <a:p>
            <a:pPr marL="0" indent="0">
              <a:buNone/>
            </a:pPr>
            <a:endParaRPr lang="es-ES_tradnl" cap="none" dirty="0"/>
          </a:p>
        </p:txBody>
      </p:sp>
    </p:spTree>
    <p:extLst>
      <p:ext uri="{BB962C8B-B14F-4D97-AF65-F5344CB8AC3E}">
        <p14:creationId xmlns:p14="http://schemas.microsoft.com/office/powerpoint/2010/main" val="343349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659567"/>
            <a:ext cx="12191999" cy="6198433"/>
          </a:xfrm>
        </p:spPr>
        <p:txBody>
          <a:bodyPr>
            <a:normAutofit fontScale="25000" lnSpcReduction="20000"/>
          </a:bodyPr>
          <a:lstStyle/>
          <a:p>
            <a:pPr marL="0" indent="0">
              <a:buNone/>
            </a:pPr>
            <a:r>
              <a:rPr lang="tr-TR" sz="9600" b="1" dirty="0">
                <a:latin typeface="Cambria" charset="0"/>
                <a:ea typeface="Cambria" charset="0"/>
                <a:cs typeface="Cambria" charset="0"/>
              </a:rPr>
              <a:t>DIALOGOS:</a:t>
            </a:r>
            <a:r>
              <a:rPr lang="tr-TR" sz="16000" b="1" dirty="0">
                <a:latin typeface="Cambria" charset="0"/>
                <a:ea typeface="Cambria" charset="0"/>
                <a:cs typeface="Cambria" charset="0"/>
              </a:rPr>
              <a:t> </a:t>
            </a:r>
            <a:r>
              <a:rPr lang="tr-TR" sz="9600" b="1" dirty="0">
                <a:latin typeface="Cambria" charset="0"/>
                <a:ea typeface="Cambria" charset="0"/>
                <a:cs typeface="Cambria" charset="0"/>
              </a:rPr>
              <a:t>(I.)</a:t>
            </a:r>
            <a:endParaRPr lang="en-US" sz="9600" dirty="0">
              <a:latin typeface="Cambria" charset="0"/>
              <a:ea typeface="Cambria" charset="0"/>
              <a:cs typeface="Cambria" charset="0"/>
            </a:endParaRPr>
          </a:p>
          <a:p>
            <a:pPr marL="0" indent="0">
              <a:buNone/>
            </a:pPr>
            <a:r>
              <a:rPr lang="tr-TR" sz="5900" b="1" dirty="0">
                <a:latin typeface="Cambria" charset="0"/>
                <a:ea typeface="Cambria" charset="0"/>
                <a:cs typeface="Cambria" charset="0"/>
              </a:rPr>
              <a:t> </a:t>
            </a:r>
            <a:r>
              <a:rPr lang="tr-TR" sz="9600" b="1" cap="none" dirty="0" err="1">
                <a:latin typeface="Cambria" charset="0"/>
                <a:ea typeface="Cambria" charset="0"/>
                <a:cs typeface="Cambria" charset="0"/>
              </a:rPr>
              <a:t>Berti</a:t>
            </a:r>
            <a:r>
              <a:rPr lang="tr-TR" sz="9600" b="1" cap="none" dirty="0">
                <a:latin typeface="Cambria" charset="0"/>
                <a:ea typeface="Cambria" charset="0"/>
                <a:cs typeface="Cambria" charset="0"/>
              </a:rPr>
              <a:t>		:  Buenos </a:t>
            </a:r>
            <a:r>
              <a:rPr lang="tr-TR" sz="9600" b="1" cap="none" dirty="0" err="1">
                <a:latin typeface="Cambria" charset="0"/>
                <a:ea typeface="Cambria" charset="0"/>
                <a:cs typeface="Cambria" charset="0"/>
              </a:rPr>
              <a:t>diyas</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Hello</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Gila</a:t>
            </a:r>
            <a:r>
              <a:rPr lang="tr-TR" sz="9600" b="1" cap="none" dirty="0">
                <a:latin typeface="Cambria" charset="0"/>
                <a:ea typeface="Cambria" charset="0"/>
                <a:cs typeface="Cambria" charset="0"/>
              </a:rPr>
              <a:t>		:  Buenos </a:t>
            </a:r>
            <a:r>
              <a:rPr lang="tr-TR" sz="9600" b="1" cap="none" dirty="0" err="1">
                <a:latin typeface="Cambria" charset="0"/>
                <a:ea typeface="Cambria" charset="0"/>
                <a:cs typeface="Cambria" charset="0"/>
              </a:rPr>
              <a:t>diyas</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Komo</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estas</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Hello</a:t>
            </a:r>
            <a:r>
              <a:rPr lang="tr-TR" sz="9600" cap="none" dirty="0">
                <a:latin typeface="Cambria" charset="0"/>
                <a:ea typeface="Cambria" charset="0"/>
                <a:cs typeface="Cambria" charset="0"/>
              </a:rPr>
              <a:t>! How </a:t>
            </a:r>
            <a:r>
              <a:rPr lang="tr-TR" sz="9600" cap="none" dirty="0" err="1">
                <a:latin typeface="Cambria" charset="0"/>
                <a:ea typeface="Cambria" charset="0"/>
                <a:cs typeface="Cambria" charset="0"/>
              </a:rPr>
              <a:t>are</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you</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Berti</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Muy</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bueno</a:t>
            </a:r>
            <a:r>
              <a:rPr lang="tr-TR" sz="9600" b="1" cap="none" dirty="0">
                <a:latin typeface="Cambria" charset="0"/>
                <a:ea typeface="Cambria" charset="0"/>
                <a:cs typeface="Cambria" charset="0"/>
              </a:rPr>
              <a:t>, i tu?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Very</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well</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and</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you</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Gila</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Muy</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buena</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grasias</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Very</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well</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thanks</a:t>
            </a:r>
            <a:r>
              <a:rPr lang="tr-TR" sz="9600" cap="none" dirty="0">
                <a:latin typeface="Cambria" charset="0"/>
                <a:ea typeface="Cambria" charset="0"/>
                <a:cs typeface="Cambria" charset="0"/>
              </a:rPr>
              <a:t>.)</a:t>
            </a:r>
            <a:endParaRPr lang="en-US" sz="9600"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Berti</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Komo</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esta</a:t>
            </a:r>
            <a:r>
              <a:rPr lang="tr-TR" sz="9600" b="1" cap="none" dirty="0">
                <a:latin typeface="Cambria" charset="0"/>
                <a:ea typeface="Cambria" charset="0"/>
                <a:cs typeface="Cambria" charset="0"/>
              </a:rPr>
              <a:t> tu </a:t>
            </a:r>
            <a:r>
              <a:rPr lang="tr-TR" sz="9600" b="1" cap="none" dirty="0" err="1">
                <a:latin typeface="Cambria" charset="0"/>
                <a:ea typeface="Cambria" charset="0"/>
                <a:cs typeface="Cambria" charset="0"/>
              </a:rPr>
              <a:t>marido</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(How is </a:t>
            </a:r>
            <a:r>
              <a:rPr lang="tr-TR" sz="9600" cap="none" dirty="0" err="1">
                <a:latin typeface="Cambria" charset="0"/>
                <a:ea typeface="Cambria" charset="0"/>
                <a:cs typeface="Cambria" charset="0"/>
              </a:rPr>
              <a:t>your</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husband</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Gila</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Bueno</a:t>
            </a:r>
            <a:r>
              <a:rPr lang="tr-TR" sz="9600" b="1" cap="none" dirty="0">
                <a:latin typeface="Cambria" charset="0"/>
                <a:ea typeface="Cambria" charset="0"/>
                <a:cs typeface="Cambria" charset="0"/>
              </a:rPr>
              <a:t>, i </a:t>
            </a:r>
            <a:r>
              <a:rPr lang="tr-TR" sz="9600" b="1" cap="none" dirty="0" err="1">
                <a:latin typeface="Cambria" charset="0"/>
                <a:ea typeface="Cambria" charset="0"/>
                <a:cs typeface="Cambria" charset="0"/>
              </a:rPr>
              <a:t>komo</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esta</a:t>
            </a:r>
            <a:r>
              <a:rPr lang="tr-TR" sz="9600" b="1" cap="none" dirty="0">
                <a:latin typeface="Cambria" charset="0"/>
                <a:ea typeface="Cambria" charset="0"/>
                <a:cs typeface="Cambria" charset="0"/>
              </a:rPr>
              <a:t> tu </a:t>
            </a:r>
            <a:r>
              <a:rPr lang="tr-TR" sz="9600" b="1" cap="none" dirty="0" err="1">
                <a:latin typeface="Cambria" charset="0"/>
                <a:ea typeface="Cambria" charset="0"/>
                <a:cs typeface="Cambria" charset="0"/>
              </a:rPr>
              <a:t>mujer</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Good</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and</a:t>
            </a:r>
            <a:r>
              <a:rPr lang="tr-TR" sz="9600" cap="none" dirty="0">
                <a:latin typeface="Cambria" charset="0"/>
                <a:ea typeface="Cambria" charset="0"/>
                <a:cs typeface="Cambria" charset="0"/>
              </a:rPr>
              <a:t> how is </a:t>
            </a:r>
            <a:r>
              <a:rPr lang="tr-TR" sz="9600" cap="none" dirty="0" err="1">
                <a:latin typeface="Cambria" charset="0"/>
                <a:ea typeface="Cambria" charset="0"/>
                <a:cs typeface="Cambria" charset="0"/>
              </a:rPr>
              <a:t>your</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wife</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Berti</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Buenika</a:t>
            </a:r>
            <a:r>
              <a:rPr lang="tr-TR" sz="9600" b="1" cap="none" dirty="0">
                <a:latin typeface="Cambria" charset="0"/>
                <a:ea typeface="Cambria" charset="0"/>
                <a:cs typeface="Cambria" charset="0"/>
              </a:rPr>
              <a:t>, mersi.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Fine</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thanks</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Gila</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Dale</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saludes</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Give</a:t>
            </a:r>
            <a:r>
              <a:rPr lang="tr-TR" sz="9600" cap="none" dirty="0">
                <a:latin typeface="Cambria" charset="0"/>
                <a:ea typeface="Cambria" charset="0"/>
                <a:cs typeface="Cambria" charset="0"/>
              </a:rPr>
              <a:t> her </a:t>
            </a:r>
            <a:r>
              <a:rPr lang="tr-TR" sz="9600" cap="none" dirty="0" err="1">
                <a:latin typeface="Cambria" charset="0"/>
                <a:ea typeface="Cambria" charset="0"/>
                <a:cs typeface="Cambria" charset="0"/>
              </a:rPr>
              <a:t>my</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regards</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Berti</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Munchas</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grasias</a:t>
            </a:r>
            <a:r>
              <a:rPr lang="tr-TR" sz="9600" b="1" cap="none" dirty="0">
                <a:latin typeface="Cambria" charset="0"/>
                <a:ea typeface="Cambria" charset="0"/>
                <a:cs typeface="Cambria" charset="0"/>
              </a:rPr>
              <a:t>.  I tu </a:t>
            </a:r>
            <a:r>
              <a:rPr lang="tr-TR" sz="9600" b="1" cap="none" dirty="0" err="1">
                <a:latin typeface="Cambria" charset="0"/>
                <a:ea typeface="Cambria" charset="0"/>
                <a:cs typeface="Cambria" charset="0"/>
              </a:rPr>
              <a:t>dale</a:t>
            </a:r>
            <a:r>
              <a:rPr lang="tr-TR" sz="9600" b="1" cap="none" dirty="0">
                <a:latin typeface="Cambria" charset="0"/>
                <a:ea typeface="Cambria" charset="0"/>
                <a:cs typeface="Cambria" charset="0"/>
              </a:rPr>
              <a:t> </a:t>
            </a:r>
            <a:r>
              <a:rPr lang="tr-TR" sz="9600" b="1" cap="none" dirty="0" err="1">
                <a:latin typeface="Cambria" charset="0"/>
                <a:ea typeface="Cambria" charset="0"/>
                <a:cs typeface="Cambria" charset="0"/>
              </a:rPr>
              <a:t>saludes</a:t>
            </a:r>
            <a:r>
              <a:rPr lang="tr-TR" sz="9600" b="1" cap="none" dirty="0">
                <a:latin typeface="Cambria" charset="0"/>
                <a:ea typeface="Cambria" charset="0"/>
                <a:cs typeface="Cambria" charset="0"/>
              </a:rPr>
              <a:t> a tu </a:t>
            </a:r>
            <a:r>
              <a:rPr lang="tr-TR" sz="9600" b="1" cap="none" dirty="0" err="1">
                <a:latin typeface="Cambria" charset="0"/>
                <a:ea typeface="Cambria" charset="0"/>
                <a:cs typeface="Cambria" charset="0"/>
              </a:rPr>
              <a:t>marido</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Thanks</a:t>
            </a:r>
            <a:r>
              <a:rPr lang="tr-TR" sz="9600" cap="none" dirty="0">
                <a:latin typeface="Cambria" charset="0"/>
                <a:ea typeface="Cambria" charset="0"/>
                <a:cs typeface="Cambria" charset="0"/>
              </a:rPr>
              <a:t> a lot. </a:t>
            </a:r>
            <a:r>
              <a:rPr lang="tr-TR" sz="9600" cap="none" dirty="0" err="1">
                <a:latin typeface="Cambria" charset="0"/>
                <a:ea typeface="Cambria" charset="0"/>
                <a:cs typeface="Cambria" charset="0"/>
              </a:rPr>
              <a:t>Give</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my</a:t>
            </a:r>
            <a:r>
              <a:rPr lang="tr-TR" sz="9600" cap="none" dirty="0">
                <a:latin typeface="Cambria" charset="0"/>
                <a:ea typeface="Cambria" charset="0"/>
                <a:cs typeface="Cambria" charset="0"/>
              </a:rPr>
              <a:t> </a:t>
            </a:r>
          </a:p>
          <a:p>
            <a:pPr marL="0" indent="0">
              <a:buNone/>
            </a:pP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regards</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to</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your</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husband</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9600" b="1" cap="none" dirty="0" err="1">
                <a:latin typeface="Cambria" charset="0"/>
                <a:ea typeface="Cambria" charset="0"/>
                <a:cs typeface="Cambria" charset="0"/>
              </a:rPr>
              <a:t>Gila</a:t>
            </a:r>
            <a:r>
              <a:rPr lang="tr-TR" sz="9600" b="1" cap="none" dirty="0">
                <a:latin typeface="Cambria" charset="0"/>
                <a:ea typeface="Cambria" charset="0"/>
                <a:cs typeface="Cambria" charset="0"/>
              </a:rPr>
              <a:t>		:  </a:t>
            </a:r>
            <a:r>
              <a:rPr lang="tr-TR" sz="9600" b="1" cap="none" dirty="0" err="1">
                <a:latin typeface="Cambria" charset="0"/>
                <a:ea typeface="Cambria" charset="0"/>
                <a:cs typeface="Cambria" charset="0"/>
              </a:rPr>
              <a:t>Grasias</a:t>
            </a:r>
            <a:r>
              <a:rPr lang="tr-TR" sz="9600" b="1" cap="none" dirty="0">
                <a:latin typeface="Cambria" charset="0"/>
                <a:ea typeface="Cambria" charset="0"/>
                <a:cs typeface="Cambria" charset="0"/>
              </a:rPr>
              <a:t>.  Al </a:t>
            </a:r>
            <a:r>
              <a:rPr lang="tr-TR" sz="9600" b="1" cap="none" dirty="0" err="1">
                <a:latin typeface="Cambria" charset="0"/>
                <a:ea typeface="Cambria" charset="0"/>
                <a:cs typeface="Cambria" charset="0"/>
              </a:rPr>
              <a:t>vermos</a:t>
            </a:r>
            <a:r>
              <a:rPr lang="tr-TR" sz="9600" b="1" cap="none" dirty="0">
                <a:latin typeface="Cambria" charset="0"/>
                <a:ea typeface="Cambria" charset="0"/>
                <a:cs typeface="Cambria" charset="0"/>
              </a:rPr>
              <a:t>. </a:t>
            </a:r>
            <a:r>
              <a:rPr lang="tr-TR" sz="9600" cap="none" dirty="0">
                <a:latin typeface="Cambria" charset="0"/>
                <a:ea typeface="Cambria" charset="0"/>
                <a:cs typeface="Cambria" charset="0"/>
              </a:rPr>
              <a:t>(</a:t>
            </a:r>
            <a:r>
              <a:rPr lang="tr-TR" sz="9600" cap="none" dirty="0" err="1">
                <a:latin typeface="Cambria" charset="0"/>
                <a:ea typeface="Cambria" charset="0"/>
                <a:cs typeface="Cambria" charset="0"/>
              </a:rPr>
              <a:t>Thanks</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See</a:t>
            </a:r>
            <a:r>
              <a:rPr lang="tr-TR" sz="9600" cap="none" dirty="0">
                <a:latin typeface="Cambria" charset="0"/>
                <a:ea typeface="Cambria" charset="0"/>
                <a:cs typeface="Cambria" charset="0"/>
              </a:rPr>
              <a:t> </a:t>
            </a:r>
            <a:r>
              <a:rPr lang="tr-TR" sz="9600" cap="none" dirty="0" err="1">
                <a:latin typeface="Cambria" charset="0"/>
                <a:ea typeface="Cambria" charset="0"/>
                <a:cs typeface="Cambria" charset="0"/>
              </a:rPr>
              <a:t>you</a:t>
            </a:r>
            <a:r>
              <a:rPr lang="tr-TR" sz="9600" cap="none" dirty="0">
                <a:latin typeface="Cambria" charset="0"/>
                <a:ea typeface="Cambria" charset="0"/>
                <a:cs typeface="Cambria" charset="0"/>
              </a:rPr>
              <a:t>.)</a:t>
            </a:r>
            <a:endParaRPr lang="en-US" sz="9600" b="1" cap="none" dirty="0">
              <a:latin typeface="Cambria" charset="0"/>
              <a:ea typeface="Cambria" charset="0"/>
              <a:cs typeface="Cambria" charset="0"/>
            </a:endParaRPr>
          </a:p>
          <a:p>
            <a:pPr marL="0" indent="0">
              <a:buNone/>
            </a:pPr>
            <a:r>
              <a:rPr lang="tr-TR" sz="11200" b="1" cap="none" dirty="0">
                <a:latin typeface="Cambria" charset="0"/>
                <a:ea typeface="Cambria" charset="0"/>
                <a:cs typeface="Cambria" charset="0"/>
              </a:rPr>
              <a:t> </a:t>
            </a:r>
            <a:endParaRPr lang="en-US" sz="11200" b="1" cap="none" dirty="0">
              <a:latin typeface="Cambria" charset="0"/>
              <a:ea typeface="Cambria" charset="0"/>
              <a:cs typeface="Cambria" charset="0"/>
            </a:endParaRPr>
          </a:p>
          <a:p>
            <a:pPr marL="0" indent="0">
              <a:buNone/>
            </a:pPr>
            <a:r>
              <a:rPr lang="tr-TR" sz="2800" dirty="0"/>
              <a:t> </a:t>
            </a:r>
            <a:endParaRPr lang="en-US" sz="2800" dirty="0"/>
          </a:p>
          <a:p>
            <a:pPr marL="0" indent="0">
              <a:buNone/>
            </a:pPr>
            <a:r>
              <a:rPr lang="tr-TR" sz="2800" dirty="0"/>
              <a:t> </a:t>
            </a:r>
            <a:endParaRPr lang="en-US" sz="2800" dirty="0"/>
          </a:p>
        </p:txBody>
      </p:sp>
    </p:spTree>
    <p:extLst>
      <p:ext uri="{BB962C8B-B14F-4D97-AF65-F5344CB8AC3E}">
        <p14:creationId xmlns:p14="http://schemas.microsoft.com/office/powerpoint/2010/main" val="113792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689549"/>
            <a:ext cx="12191999" cy="6168452"/>
          </a:xfrm>
        </p:spPr>
        <p:txBody>
          <a:bodyPr>
            <a:normAutofit fontScale="32500" lnSpcReduction="20000"/>
          </a:bodyPr>
          <a:lstStyle/>
          <a:p>
            <a:pPr marL="0" indent="0">
              <a:buNone/>
            </a:pPr>
            <a:r>
              <a:rPr lang="tr-TR" sz="5900" b="1" dirty="0"/>
              <a:t> </a:t>
            </a:r>
            <a:r>
              <a:rPr lang="tr-TR" sz="5900" b="1" cap="none" dirty="0">
                <a:latin typeface="Cambria" charset="0"/>
                <a:ea typeface="Cambria" charset="0"/>
                <a:cs typeface="Cambria" charset="0"/>
              </a:rPr>
              <a:t>II. DIALOGO</a:t>
            </a:r>
          </a:p>
          <a:p>
            <a:pPr marL="0" indent="0">
              <a:buNone/>
            </a:pPr>
            <a:r>
              <a:rPr lang="tr-TR" sz="5900" b="1" cap="none" dirty="0">
                <a:latin typeface="Cambria" charset="0"/>
                <a:ea typeface="Cambria" charset="0"/>
                <a:cs typeface="Cambria" charset="0"/>
              </a:rPr>
              <a:t>Bella	</a:t>
            </a:r>
            <a:r>
              <a:rPr lang="tr-TR" sz="7400" b="1" cap="none" dirty="0">
                <a:latin typeface="Cambria" charset="0"/>
                <a:ea typeface="Cambria" charset="0"/>
                <a:cs typeface="Cambria" charset="0"/>
              </a:rPr>
              <a:t>	:  Ola!  Yo me </a:t>
            </a:r>
            <a:r>
              <a:rPr lang="tr-TR" sz="7400" b="1" cap="none" dirty="0" err="1">
                <a:latin typeface="Cambria" charset="0"/>
                <a:ea typeface="Cambria" charset="0"/>
                <a:cs typeface="Cambria" charset="0"/>
              </a:rPr>
              <a:t>yamo</a:t>
            </a:r>
            <a:r>
              <a:rPr lang="tr-TR" sz="7400" b="1" cap="none" dirty="0">
                <a:latin typeface="Cambria" charset="0"/>
                <a:ea typeface="Cambria" charset="0"/>
                <a:cs typeface="Cambria" charset="0"/>
              </a:rPr>
              <a:t> Bella.  Tu </a:t>
            </a:r>
            <a:r>
              <a:rPr lang="tr-TR" sz="7400" b="1" cap="none" dirty="0" err="1">
                <a:latin typeface="Cambria" charset="0"/>
                <a:ea typeface="Cambria" charset="0"/>
                <a:cs typeface="Cambria" charset="0"/>
              </a:rPr>
              <a:t>komo</a:t>
            </a:r>
            <a:r>
              <a:rPr lang="tr-TR" sz="7400" b="1" cap="none" dirty="0">
                <a:latin typeface="Cambria" charset="0"/>
                <a:ea typeface="Cambria" charset="0"/>
                <a:cs typeface="Cambria" charset="0"/>
              </a:rPr>
              <a:t> te </a:t>
            </a:r>
            <a:r>
              <a:rPr lang="tr-TR" sz="7400" b="1" cap="none" dirty="0" err="1">
                <a:latin typeface="Cambria" charset="0"/>
                <a:ea typeface="Cambria" charset="0"/>
                <a:cs typeface="Cambria" charset="0"/>
              </a:rPr>
              <a:t>yamas</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a:t>
            </a:r>
            <a:r>
              <a:rPr lang="tr-TR" sz="7400" cap="none" dirty="0" err="1">
                <a:latin typeface="Cambria" charset="0"/>
                <a:ea typeface="Cambria" charset="0"/>
                <a:cs typeface="Cambria" charset="0"/>
              </a:rPr>
              <a:t>Hello</a:t>
            </a:r>
            <a:r>
              <a:rPr lang="tr-TR" sz="7400" cap="none" dirty="0">
                <a:latin typeface="Cambria" charset="0"/>
                <a:ea typeface="Cambria" charset="0"/>
                <a:cs typeface="Cambria" charset="0"/>
              </a:rPr>
              <a:t>! My name is Bella.</a:t>
            </a:r>
          </a:p>
          <a:p>
            <a:pPr marL="0" indent="0">
              <a:buNone/>
            </a:pP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What</a:t>
            </a:r>
            <a:r>
              <a:rPr lang="tr-TR" sz="7400" cap="none" dirty="0">
                <a:latin typeface="Cambria" charset="0"/>
                <a:ea typeface="Cambria" charset="0"/>
                <a:cs typeface="Cambria" charset="0"/>
              </a:rPr>
              <a:t> is </a:t>
            </a:r>
            <a:r>
              <a:rPr lang="tr-TR" sz="7400" cap="none" dirty="0" err="1">
                <a:latin typeface="Cambria" charset="0"/>
                <a:ea typeface="Cambria" charset="0"/>
                <a:cs typeface="Cambria" charset="0"/>
              </a:rPr>
              <a:t>your</a:t>
            </a:r>
            <a:r>
              <a:rPr lang="tr-TR" sz="7400" cap="none" dirty="0">
                <a:latin typeface="Cambria" charset="0"/>
                <a:ea typeface="Cambria" charset="0"/>
                <a:cs typeface="Cambria" charset="0"/>
              </a:rPr>
              <a:t> name?)</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Roza		:  Yo me </a:t>
            </a:r>
            <a:r>
              <a:rPr lang="tr-TR" sz="7400" b="1" cap="none" dirty="0" err="1">
                <a:latin typeface="Cambria" charset="0"/>
                <a:ea typeface="Cambria" charset="0"/>
                <a:cs typeface="Cambria" charset="0"/>
              </a:rPr>
              <a:t>yamo</a:t>
            </a:r>
            <a:r>
              <a:rPr lang="tr-TR" sz="7400" b="1" cap="none" dirty="0">
                <a:latin typeface="Cambria" charset="0"/>
                <a:ea typeface="Cambria" charset="0"/>
                <a:cs typeface="Cambria" charset="0"/>
              </a:rPr>
              <a:t> Roza.  </a:t>
            </a:r>
            <a:r>
              <a:rPr lang="tr-TR" sz="7400" b="1" cap="none" dirty="0" err="1">
                <a:latin typeface="Cambria" charset="0"/>
                <a:ea typeface="Cambria" charset="0"/>
                <a:cs typeface="Cambria" charset="0"/>
              </a:rPr>
              <a:t>Tuve</a:t>
            </a:r>
            <a:r>
              <a:rPr lang="tr-TR" sz="7400" b="1" cap="none" dirty="0">
                <a:latin typeface="Cambria" charset="0"/>
                <a:ea typeface="Cambria" charset="0"/>
                <a:cs typeface="Cambria" charset="0"/>
              </a:rPr>
              <a:t> </a:t>
            </a:r>
            <a:r>
              <a:rPr lang="tr-TR" sz="7400" b="1" cap="none" dirty="0" err="1">
                <a:latin typeface="Cambria" charset="0"/>
                <a:ea typeface="Cambria" charset="0"/>
                <a:cs typeface="Cambria" charset="0"/>
              </a:rPr>
              <a:t>muncho</a:t>
            </a:r>
            <a:r>
              <a:rPr lang="tr-TR" sz="7400" b="1" cap="none" dirty="0">
                <a:latin typeface="Cambria" charset="0"/>
                <a:ea typeface="Cambria" charset="0"/>
                <a:cs typeface="Cambria" charset="0"/>
              </a:rPr>
              <a:t> </a:t>
            </a:r>
            <a:r>
              <a:rPr lang="tr-TR" sz="7400" b="1" cap="none" dirty="0" err="1">
                <a:latin typeface="Cambria" charset="0"/>
                <a:ea typeface="Cambria" charset="0"/>
                <a:cs typeface="Cambria" charset="0"/>
              </a:rPr>
              <a:t>plazer</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(My name is Roza. Nice </a:t>
            </a:r>
            <a:r>
              <a:rPr lang="tr-TR" sz="7400" cap="none" dirty="0" err="1">
                <a:latin typeface="Cambria" charset="0"/>
                <a:ea typeface="Cambria" charset="0"/>
                <a:cs typeface="Cambria" charset="0"/>
              </a:rPr>
              <a:t>to</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meet</a:t>
            </a:r>
            <a:r>
              <a:rPr lang="tr-TR" sz="7400" cap="none" dirty="0">
                <a:latin typeface="Cambria" charset="0"/>
                <a:ea typeface="Cambria" charset="0"/>
                <a:cs typeface="Cambria" charset="0"/>
              </a:rPr>
              <a:t> </a:t>
            </a:r>
          </a:p>
          <a:p>
            <a:pPr marL="0" indent="0">
              <a:buNone/>
            </a:pP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you</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Bella		:  </a:t>
            </a:r>
            <a:r>
              <a:rPr lang="tr-TR" sz="7400" b="1" cap="none" dirty="0" err="1">
                <a:latin typeface="Cambria" charset="0"/>
                <a:ea typeface="Cambria" charset="0"/>
                <a:cs typeface="Cambria" charset="0"/>
              </a:rPr>
              <a:t>Lavoras</a:t>
            </a:r>
            <a:r>
              <a:rPr lang="tr-TR" sz="7400" b="1" cap="none" dirty="0">
                <a:latin typeface="Cambria" charset="0"/>
                <a:ea typeface="Cambria" charset="0"/>
                <a:cs typeface="Cambria" charset="0"/>
              </a:rPr>
              <a:t> o </a:t>
            </a:r>
            <a:r>
              <a:rPr lang="tr-TR" sz="7400" b="1" cap="none" dirty="0" err="1">
                <a:latin typeface="Cambria" charset="0"/>
                <a:ea typeface="Cambria" charset="0"/>
                <a:cs typeface="Cambria" charset="0"/>
              </a:rPr>
              <a:t>estudias</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(Do </a:t>
            </a:r>
            <a:r>
              <a:rPr lang="tr-TR" sz="7400" cap="none" dirty="0" err="1">
                <a:latin typeface="Cambria" charset="0"/>
                <a:ea typeface="Cambria" charset="0"/>
                <a:cs typeface="Cambria" charset="0"/>
              </a:rPr>
              <a:t>you</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work</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or</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study</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Roza		:  </a:t>
            </a:r>
            <a:r>
              <a:rPr lang="tr-TR" sz="7400" b="1" cap="none" dirty="0" err="1">
                <a:latin typeface="Cambria" charset="0"/>
                <a:ea typeface="Cambria" charset="0"/>
                <a:cs typeface="Cambria" charset="0"/>
              </a:rPr>
              <a:t>Lavoro</a:t>
            </a:r>
            <a:r>
              <a:rPr lang="tr-TR" sz="7400" b="1" cap="none" dirty="0">
                <a:latin typeface="Cambria" charset="0"/>
                <a:ea typeface="Cambria" charset="0"/>
                <a:cs typeface="Cambria" charset="0"/>
              </a:rPr>
              <a:t>.  I tu? </a:t>
            </a:r>
            <a:r>
              <a:rPr lang="tr-TR" sz="7400" cap="none" dirty="0">
                <a:latin typeface="Cambria" charset="0"/>
                <a:ea typeface="Cambria" charset="0"/>
                <a:cs typeface="Cambria" charset="0"/>
              </a:rPr>
              <a:t>(I </a:t>
            </a:r>
            <a:r>
              <a:rPr lang="tr-TR" sz="7400" cap="none" dirty="0" err="1">
                <a:latin typeface="Cambria" charset="0"/>
                <a:ea typeface="Cambria" charset="0"/>
                <a:cs typeface="Cambria" charset="0"/>
              </a:rPr>
              <a:t>work</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And</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you</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Bella		:  Yo </a:t>
            </a:r>
            <a:r>
              <a:rPr lang="tr-TR" sz="7400" b="1" cap="none" dirty="0" err="1">
                <a:latin typeface="Cambria" charset="0"/>
                <a:ea typeface="Cambria" charset="0"/>
                <a:cs typeface="Cambria" charset="0"/>
              </a:rPr>
              <a:t>estudio</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(I </a:t>
            </a:r>
            <a:r>
              <a:rPr lang="tr-TR" sz="7400" cap="none" dirty="0" err="1">
                <a:latin typeface="Cambria" charset="0"/>
                <a:ea typeface="Cambria" charset="0"/>
                <a:cs typeface="Cambria" charset="0"/>
              </a:rPr>
              <a:t>study</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Roza		:  </a:t>
            </a:r>
            <a:r>
              <a:rPr lang="tr-TR" sz="7400" b="1" cap="none" dirty="0" err="1">
                <a:latin typeface="Cambria" charset="0"/>
                <a:ea typeface="Cambria" charset="0"/>
                <a:cs typeface="Cambria" charset="0"/>
              </a:rPr>
              <a:t>Ande</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a:t>
            </a:r>
            <a:r>
              <a:rPr lang="tr-TR" sz="7400" cap="none" dirty="0" err="1">
                <a:latin typeface="Cambria" charset="0"/>
                <a:ea typeface="Cambria" charset="0"/>
                <a:cs typeface="Cambria" charset="0"/>
              </a:rPr>
              <a:t>Where</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Bella		:  En la </a:t>
            </a:r>
            <a:r>
              <a:rPr lang="tr-TR" sz="7400" b="1" cap="none" dirty="0" err="1">
                <a:latin typeface="Cambria" charset="0"/>
                <a:ea typeface="Cambria" charset="0"/>
                <a:cs typeface="Cambria" charset="0"/>
              </a:rPr>
              <a:t>universidad</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(At </a:t>
            </a:r>
            <a:r>
              <a:rPr lang="tr-TR" sz="7400" cap="none" dirty="0" err="1">
                <a:latin typeface="Cambria" charset="0"/>
                <a:ea typeface="Cambria" charset="0"/>
                <a:cs typeface="Cambria" charset="0"/>
              </a:rPr>
              <a:t>the</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university</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Roza		:  I ke </a:t>
            </a:r>
            <a:r>
              <a:rPr lang="tr-TR" sz="7400" b="1" cap="none" dirty="0" err="1">
                <a:latin typeface="Cambria" charset="0"/>
                <a:ea typeface="Cambria" charset="0"/>
                <a:cs typeface="Cambria" charset="0"/>
              </a:rPr>
              <a:t>estudias</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a:t>
            </a:r>
            <a:r>
              <a:rPr lang="tr-TR" sz="7400" cap="none" dirty="0" err="1">
                <a:latin typeface="Cambria" charset="0"/>
                <a:ea typeface="Cambria" charset="0"/>
                <a:cs typeface="Cambria" charset="0"/>
              </a:rPr>
              <a:t>What</a:t>
            </a:r>
            <a:r>
              <a:rPr lang="tr-TR" sz="7400" cap="none" dirty="0">
                <a:latin typeface="Cambria" charset="0"/>
                <a:ea typeface="Cambria" charset="0"/>
                <a:cs typeface="Cambria" charset="0"/>
              </a:rPr>
              <a:t> do </a:t>
            </a:r>
            <a:r>
              <a:rPr lang="tr-TR" sz="7400" cap="none" dirty="0" err="1">
                <a:latin typeface="Cambria" charset="0"/>
                <a:ea typeface="Cambria" charset="0"/>
                <a:cs typeface="Cambria" charset="0"/>
              </a:rPr>
              <a:t>you</a:t>
            </a:r>
            <a:r>
              <a:rPr lang="tr-TR" sz="7400" cap="none" dirty="0">
                <a:latin typeface="Cambria" charset="0"/>
                <a:ea typeface="Cambria" charset="0"/>
                <a:cs typeface="Cambria" charset="0"/>
              </a:rPr>
              <a:t> </a:t>
            </a:r>
            <a:r>
              <a:rPr lang="tr-TR" sz="7400" cap="none" dirty="0" err="1">
                <a:latin typeface="Cambria" charset="0"/>
                <a:ea typeface="Cambria" charset="0"/>
                <a:cs typeface="Cambria" charset="0"/>
              </a:rPr>
              <a:t>study</a:t>
            </a:r>
            <a:r>
              <a:rPr lang="tr-TR" sz="7400" cap="none" dirty="0">
                <a:latin typeface="Cambria" charset="0"/>
                <a:ea typeface="Cambria" charset="0"/>
                <a:cs typeface="Cambria" charset="0"/>
              </a:rPr>
              <a:t>?)</a:t>
            </a:r>
            <a:endParaRPr lang="en-US" sz="7400" b="1" cap="none" dirty="0">
              <a:latin typeface="Cambria" charset="0"/>
              <a:ea typeface="Cambria" charset="0"/>
              <a:cs typeface="Cambria" charset="0"/>
            </a:endParaRPr>
          </a:p>
          <a:p>
            <a:pPr marL="0" indent="0">
              <a:buNone/>
            </a:pPr>
            <a:r>
              <a:rPr lang="tr-TR" sz="7400" b="1" cap="none" dirty="0">
                <a:latin typeface="Cambria" charset="0"/>
                <a:ea typeface="Cambria" charset="0"/>
                <a:cs typeface="Cambria" charset="0"/>
              </a:rPr>
              <a:t>Bella		:  </a:t>
            </a:r>
            <a:r>
              <a:rPr lang="tr-TR" sz="7400" b="1" cap="none" dirty="0" err="1">
                <a:latin typeface="Cambria" charset="0"/>
                <a:ea typeface="Cambria" charset="0"/>
                <a:cs typeface="Cambria" charset="0"/>
              </a:rPr>
              <a:t>Arte</a:t>
            </a:r>
            <a:r>
              <a:rPr lang="tr-TR" sz="7400" b="1" cap="none" dirty="0">
                <a:latin typeface="Cambria" charset="0"/>
                <a:ea typeface="Cambria" charset="0"/>
                <a:cs typeface="Cambria" charset="0"/>
              </a:rPr>
              <a:t>. </a:t>
            </a:r>
            <a:r>
              <a:rPr lang="tr-TR" sz="7400" cap="none" dirty="0">
                <a:latin typeface="Cambria" charset="0"/>
                <a:ea typeface="Cambria" charset="0"/>
                <a:cs typeface="Cambria" charset="0"/>
              </a:rPr>
              <a:t>(Art)</a:t>
            </a:r>
            <a:endParaRPr lang="en-US" sz="7400" b="1" cap="none" dirty="0">
              <a:latin typeface="Cambria" charset="0"/>
              <a:ea typeface="Cambria" charset="0"/>
              <a:cs typeface="Cambria" charset="0"/>
            </a:endParaRPr>
          </a:p>
          <a:p>
            <a:pPr marL="0" indent="0">
              <a:buNone/>
            </a:pPr>
            <a:r>
              <a:rPr lang="tr-TR" sz="4500" dirty="0">
                <a:latin typeface="Cambria" charset="0"/>
                <a:ea typeface="Cambria" charset="0"/>
                <a:cs typeface="Cambria" charset="0"/>
              </a:rPr>
              <a:t> </a:t>
            </a:r>
            <a:endParaRPr lang="en-US" sz="4500" dirty="0">
              <a:latin typeface="Cambria" charset="0"/>
              <a:ea typeface="Cambria" charset="0"/>
              <a:cs typeface="Cambria" charset="0"/>
            </a:endParaRPr>
          </a:p>
        </p:txBody>
      </p:sp>
    </p:spTree>
    <p:extLst>
      <p:ext uri="{BB962C8B-B14F-4D97-AF65-F5344CB8AC3E}">
        <p14:creationId xmlns:p14="http://schemas.microsoft.com/office/powerpoint/2010/main" val="94542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09074"/>
          </a:xfrm>
        </p:spPr>
        <p:txBody>
          <a:bodyPr>
            <a:noAutofit/>
          </a:bodyPr>
          <a:lstStyle/>
          <a:p>
            <a:r>
              <a:rPr lang="en-US" sz="4800" b="1" dirty="0">
                <a:solidFill>
                  <a:srgbClr val="C00000"/>
                </a:solidFill>
                <a:latin typeface="Cambria" charset="0"/>
                <a:ea typeface="Cambria" charset="0"/>
                <a:cs typeface="Cambria" charset="0"/>
              </a:rPr>
              <a:t>KURSO DE JUDEO-ESPANYOL</a:t>
            </a:r>
            <a:br>
              <a:rPr lang="en-US" sz="4800" dirty="0"/>
            </a:br>
            <a:endParaRPr lang="en-US" sz="4800" dirty="0"/>
          </a:p>
        </p:txBody>
      </p:sp>
      <p:sp>
        <p:nvSpPr>
          <p:cNvPr id="3" name="Content Placeholder 2"/>
          <p:cNvSpPr>
            <a:spLocks noGrp="1"/>
          </p:cNvSpPr>
          <p:nvPr>
            <p:ph sz="quarter" idx="13"/>
          </p:nvPr>
        </p:nvSpPr>
        <p:spPr>
          <a:xfrm>
            <a:off x="1" y="1139253"/>
            <a:ext cx="12191999" cy="5868649"/>
          </a:xfrm>
        </p:spPr>
        <p:txBody>
          <a:bodyPr>
            <a:normAutofit fontScale="62500" lnSpcReduction="20000"/>
          </a:bodyPr>
          <a:lstStyle/>
          <a:p>
            <a:pPr marL="0" indent="0">
              <a:buNone/>
            </a:pPr>
            <a:r>
              <a:rPr lang="tr-TR" sz="2800" dirty="0"/>
              <a:t> </a:t>
            </a:r>
            <a:endParaRPr lang="en-US" sz="4000" b="1" cap="none" dirty="0">
              <a:latin typeface="Cambria" charset="0"/>
              <a:ea typeface="Cambria" charset="0"/>
              <a:cs typeface="Cambria" charset="0"/>
            </a:endParaRPr>
          </a:p>
          <a:p>
            <a:pPr marL="0" indent="0">
              <a:buNone/>
            </a:pPr>
            <a:r>
              <a:rPr lang="tr-TR" sz="4500" b="1" cap="none" dirty="0">
                <a:latin typeface="Cambria" charset="0"/>
                <a:ea typeface="Cambria" charset="0"/>
                <a:cs typeface="Cambria" charset="0"/>
              </a:rPr>
              <a:t>III. DIALOGO</a:t>
            </a:r>
          </a:p>
          <a:p>
            <a:pPr marL="0" indent="0">
              <a:buNone/>
            </a:pPr>
            <a:r>
              <a:rPr lang="tr-TR" sz="4500" b="1" cap="none" dirty="0">
                <a:latin typeface="Cambria" charset="0"/>
                <a:ea typeface="Cambria" charset="0"/>
                <a:cs typeface="Cambria" charset="0"/>
              </a:rPr>
              <a:t>Yusuf		:  </a:t>
            </a:r>
            <a:r>
              <a:rPr lang="tr-TR" sz="4500" b="1" cap="none" dirty="0" err="1">
                <a:latin typeface="Cambria" charset="0"/>
                <a:ea typeface="Cambria" charset="0"/>
                <a:cs typeface="Cambria" charset="0"/>
              </a:rPr>
              <a:t>Dime</a:t>
            </a:r>
            <a:r>
              <a:rPr lang="tr-TR" sz="4500" b="1" cap="none" dirty="0">
                <a:latin typeface="Cambria" charset="0"/>
                <a:ea typeface="Cambria" charset="0"/>
                <a:cs typeface="Cambria" charset="0"/>
              </a:rPr>
              <a:t> Selim, </a:t>
            </a:r>
            <a:r>
              <a:rPr lang="tr-TR" sz="4500" b="1" cap="none" dirty="0" err="1">
                <a:latin typeface="Cambria" charset="0"/>
                <a:ea typeface="Cambria" charset="0"/>
                <a:cs typeface="Cambria" charset="0"/>
              </a:rPr>
              <a:t>avlas</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franses</a:t>
            </a:r>
            <a:r>
              <a:rPr lang="tr-TR" sz="4500" b="1" cap="none" dirty="0">
                <a:latin typeface="Cambria" charset="0"/>
                <a:ea typeface="Cambria" charset="0"/>
                <a:cs typeface="Cambria" charset="0"/>
              </a:rPr>
              <a:t>? </a:t>
            </a:r>
            <a:r>
              <a:rPr lang="tr-TR" sz="4500" cap="none" dirty="0">
                <a:latin typeface="Cambria" charset="0"/>
                <a:ea typeface="Cambria" charset="0"/>
                <a:cs typeface="Cambria" charset="0"/>
              </a:rPr>
              <a:t>(</a:t>
            </a:r>
            <a:r>
              <a:rPr lang="tr-TR" sz="4500" cap="none" dirty="0" err="1">
                <a:latin typeface="Cambria" charset="0"/>
                <a:ea typeface="Cambria" charset="0"/>
                <a:cs typeface="Cambria" charset="0"/>
              </a:rPr>
              <a:t>Tell</a:t>
            </a:r>
            <a:r>
              <a:rPr lang="tr-TR" sz="4500" cap="none" dirty="0">
                <a:latin typeface="Cambria" charset="0"/>
                <a:ea typeface="Cambria" charset="0"/>
                <a:cs typeface="Cambria" charset="0"/>
              </a:rPr>
              <a:t> me Selim, do </a:t>
            </a:r>
            <a:r>
              <a:rPr lang="tr-TR" sz="4500" cap="none" dirty="0" err="1">
                <a:latin typeface="Cambria" charset="0"/>
                <a:ea typeface="Cambria" charset="0"/>
                <a:cs typeface="Cambria" charset="0"/>
              </a:rPr>
              <a:t>you</a:t>
            </a:r>
            <a:endParaRPr lang="tr-TR" sz="4500" cap="none" dirty="0">
              <a:latin typeface="Cambria" charset="0"/>
              <a:ea typeface="Cambria" charset="0"/>
              <a:cs typeface="Cambria" charset="0"/>
            </a:endParaRPr>
          </a:p>
          <a:p>
            <a:pPr marL="0" indent="0">
              <a:buNone/>
            </a:pPr>
            <a:r>
              <a:rPr lang="tr-TR" sz="4500" cap="none" dirty="0">
                <a:latin typeface="Cambria" charset="0"/>
                <a:ea typeface="Cambria" charset="0"/>
                <a:cs typeface="Cambria" charset="0"/>
              </a:rPr>
              <a:t>			    </a:t>
            </a:r>
            <a:r>
              <a:rPr lang="tr-TR" sz="4500" cap="none" dirty="0" err="1">
                <a:latin typeface="Cambria" charset="0"/>
                <a:ea typeface="Cambria" charset="0"/>
                <a:cs typeface="Cambria" charset="0"/>
              </a:rPr>
              <a:t>speak</a:t>
            </a:r>
            <a:r>
              <a:rPr lang="tr-TR" sz="4500" cap="none" dirty="0">
                <a:latin typeface="Cambria" charset="0"/>
                <a:ea typeface="Cambria" charset="0"/>
                <a:cs typeface="Cambria" charset="0"/>
              </a:rPr>
              <a:t> French?)</a:t>
            </a:r>
            <a:endParaRPr lang="en-US" sz="4500" b="1" cap="none" dirty="0">
              <a:latin typeface="Cambria" charset="0"/>
              <a:ea typeface="Cambria" charset="0"/>
              <a:cs typeface="Cambria" charset="0"/>
            </a:endParaRPr>
          </a:p>
          <a:p>
            <a:pPr marL="0" indent="0">
              <a:buNone/>
            </a:pPr>
            <a:r>
              <a:rPr lang="tr-TR" sz="4500" b="1" cap="none" dirty="0">
                <a:latin typeface="Cambria" charset="0"/>
                <a:ea typeface="Cambria" charset="0"/>
                <a:cs typeface="Cambria" charset="0"/>
              </a:rPr>
              <a:t>Selim		:  Si, </a:t>
            </a:r>
            <a:r>
              <a:rPr lang="tr-TR" sz="4500" b="1" cap="none" dirty="0" err="1">
                <a:latin typeface="Cambria" charset="0"/>
                <a:ea typeface="Cambria" charset="0"/>
                <a:cs typeface="Cambria" charset="0"/>
              </a:rPr>
              <a:t>avlo</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franses</a:t>
            </a:r>
            <a:r>
              <a:rPr lang="tr-TR" sz="4500" b="1" cap="none" dirty="0">
                <a:latin typeface="Cambria" charset="0"/>
                <a:ea typeface="Cambria" charset="0"/>
                <a:cs typeface="Cambria" charset="0"/>
              </a:rPr>
              <a:t>.  I tu? </a:t>
            </a:r>
            <a:r>
              <a:rPr lang="tr-TR" sz="4500" cap="none" dirty="0">
                <a:latin typeface="Cambria" charset="0"/>
                <a:ea typeface="Cambria" charset="0"/>
                <a:cs typeface="Cambria" charset="0"/>
              </a:rPr>
              <a:t>(</a:t>
            </a:r>
            <a:r>
              <a:rPr lang="tr-TR" sz="4500" cap="none" dirty="0" err="1">
                <a:latin typeface="Cambria" charset="0"/>
                <a:ea typeface="Cambria" charset="0"/>
                <a:cs typeface="Cambria" charset="0"/>
              </a:rPr>
              <a:t>Yes</a:t>
            </a:r>
            <a:r>
              <a:rPr lang="tr-TR" sz="4500" cap="none" dirty="0">
                <a:latin typeface="Cambria" charset="0"/>
                <a:ea typeface="Cambria" charset="0"/>
                <a:cs typeface="Cambria" charset="0"/>
              </a:rPr>
              <a:t>, I </a:t>
            </a:r>
            <a:r>
              <a:rPr lang="tr-TR" sz="4500" cap="none" dirty="0" err="1">
                <a:latin typeface="Cambria" charset="0"/>
                <a:ea typeface="Cambria" charset="0"/>
                <a:cs typeface="Cambria" charset="0"/>
              </a:rPr>
              <a:t>speak</a:t>
            </a:r>
            <a:r>
              <a:rPr lang="tr-TR" sz="4500" cap="none" dirty="0">
                <a:latin typeface="Cambria" charset="0"/>
                <a:ea typeface="Cambria" charset="0"/>
                <a:cs typeface="Cambria" charset="0"/>
              </a:rPr>
              <a:t> French. </a:t>
            </a:r>
            <a:r>
              <a:rPr lang="tr-TR" sz="4500" cap="none" dirty="0" err="1">
                <a:latin typeface="Cambria" charset="0"/>
                <a:ea typeface="Cambria" charset="0"/>
                <a:cs typeface="Cambria" charset="0"/>
              </a:rPr>
              <a:t>And</a:t>
            </a:r>
            <a:r>
              <a:rPr lang="tr-TR" sz="4500" cap="none" dirty="0">
                <a:latin typeface="Cambria" charset="0"/>
                <a:ea typeface="Cambria" charset="0"/>
                <a:cs typeface="Cambria" charset="0"/>
              </a:rPr>
              <a:t> </a:t>
            </a:r>
            <a:r>
              <a:rPr lang="tr-TR" sz="4500" cap="none" dirty="0" err="1">
                <a:latin typeface="Cambria" charset="0"/>
                <a:ea typeface="Cambria" charset="0"/>
                <a:cs typeface="Cambria" charset="0"/>
              </a:rPr>
              <a:t>you</a:t>
            </a:r>
            <a:r>
              <a:rPr lang="tr-TR" sz="4500" cap="none" dirty="0">
                <a:latin typeface="Cambria" charset="0"/>
                <a:ea typeface="Cambria" charset="0"/>
                <a:cs typeface="Cambria" charset="0"/>
              </a:rPr>
              <a:t>?)</a:t>
            </a:r>
            <a:endParaRPr lang="en-US" sz="4500" b="1" cap="none" dirty="0">
              <a:latin typeface="Cambria" charset="0"/>
              <a:ea typeface="Cambria" charset="0"/>
              <a:cs typeface="Cambria" charset="0"/>
            </a:endParaRPr>
          </a:p>
          <a:p>
            <a:pPr marL="0" indent="0">
              <a:buNone/>
            </a:pPr>
            <a:r>
              <a:rPr lang="tr-TR" sz="4500" b="1" cap="none" dirty="0">
                <a:latin typeface="Cambria" charset="0"/>
                <a:ea typeface="Cambria" charset="0"/>
                <a:cs typeface="Cambria" charset="0"/>
              </a:rPr>
              <a:t>Yusuf		:  No, </a:t>
            </a:r>
            <a:r>
              <a:rPr lang="tr-TR" sz="4500" b="1" cap="none" dirty="0" err="1">
                <a:latin typeface="Cambria" charset="0"/>
                <a:ea typeface="Cambria" charset="0"/>
                <a:cs typeface="Cambria" charset="0"/>
              </a:rPr>
              <a:t>malorozamente</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no</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avlo</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franses</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Avlo</a:t>
            </a:r>
            <a:r>
              <a:rPr lang="tr-TR" sz="4500" b="1" cap="none" dirty="0">
                <a:latin typeface="Cambria" charset="0"/>
                <a:ea typeface="Cambria" charset="0"/>
                <a:cs typeface="Cambria" charset="0"/>
              </a:rPr>
              <a:t> </a:t>
            </a:r>
            <a:r>
              <a:rPr lang="tr-TR" sz="4500" b="1" cap="none" dirty="0" err="1">
                <a:latin typeface="Cambria" charset="0"/>
                <a:ea typeface="Cambria" charset="0"/>
                <a:cs typeface="Cambria" charset="0"/>
              </a:rPr>
              <a:t>Ingles</a:t>
            </a:r>
            <a:r>
              <a:rPr lang="tr-TR" sz="4500" b="1" cap="none" dirty="0">
                <a:latin typeface="Cambria" charset="0"/>
                <a:ea typeface="Cambria" charset="0"/>
                <a:cs typeface="Cambria" charset="0"/>
              </a:rPr>
              <a:t> i </a:t>
            </a:r>
            <a:r>
              <a:rPr lang="tr-TR" sz="4500" b="1" cap="none" dirty="0" err="1">
                <a:latin typeface="Cambria" charset="0"/>
                <a:ea typeface="Cambria" charset="0"/>
                <a:cs typeface="Cambria" charset="0"/>
              </a:rPr>
              <a:t>Espanyol</a:t>
            </a:r>
            <a:r>
              <a:rPr lang="tr-TR" sz="4500" b="1" cap="none" dirty="0">
                <a:latin typeface="Cambria" charset="0"/>
                <a:ea typeface="Cambria" charset="0"/>
                <a:cs typeface="Cambria" charset="0"/>
              </a:rPr>
              <a:t>.</a:t>
            </a:r>
          </a:p>
          <a:p>
            <a:pPr marL="0" indent="0">
              <a:buNone/>
            </a:pPr>
            <a:r>
              <a:rPr lang="tr-TR" sz="4500" b="1" cap="none" dirty="0">
                <a:latin typeface="Cambria" charset="0"/>
                <a:ea typeface="Cambria" charset="0"/>
                <a:cs typeface="Cambria" charset="0"/>
              </a:rPr>
              <a:t>		   </a:t>
            </a:r>
            <a:r>
              <a:rPr lang="tr-TR" sz="4500" cap="none" dirty="0">
                <a:latin typeface="Cambria" charset="0"/>
                <a:ea typeface="Cambria" charset="0"/>
                <a:cs typeface="Cambria" charset="0"/>
              </a:rPr>
              <a:t>(No, </a:t>
            </a:r>
            <a:r>
              <a:rPr lang="tr-TR" sz="4500" cap="none" dirty="0" err="1">
                <a:latin typeface="Cambria" charset="0"/>
                <a:ea typeface="Cambria" charset="0"/>
                <a:cs typeface="Cambria" charset="0"/>
              </a:rPr>
              <a:t>unfortunately</a:t>
            </a:r>
            <a:r>
              <a:rPr lang="tr-TR" sz="4500" cap="none" dirty="0">
                <a:latin typeface="Cambria" charset="0"/>
                <a:ea typeface="Cambria" charset="0"/>
                <a:cs typeface="Cambria" charset="0"/>
              </a:rPr>
              <a:t> I do not </a:t>
            </a:r>
            <a:r>
              <a:rPr lang="tr-TR" sz="4500" cap="none" dirty="0" err="1">
                <a:latin typeface="Cambria" charset="0"/>
                <a:ea typeface="Cambria" charset="0"/>
                <a:cs typeface="Cambria" charset="0"/>
              </a:rPr>
              <a:t>speak</a:t>
            </a:r>
            <a:r>
              <a:rPr lang="tr-TR" sz="4500" cap="none" dirty="0">
                <a:latin typeface="Cambria" charset="0"/>
                <a:ea typeface="Cambria" charset="0"/>
                <a:cs typeface="Cambria" charset="0"/>
              </a:rPr>
              <a:t> French. I </a:t>
            </a:r>
            <a:r>
              <a:rPr lang="tr-TR" sz="4500" cap="none" dirty="0" err="1">
                <a:latin typeface="Cambria" charset="0"/>
                <a:ea typeface="Cambria" charset="0"/>
                <a:cs typeface="Cambria" charset="0"/>
              </a:rPr>
              <a:t>speak</a:t>
            </a:r>
            <a:r>
              <a:rPr lang="tr-TR" sz="4500" cap="none" dirty="0">
                <a:latin typeface="Cambria" charset="0"/>
                <a:ea typeface="Cambria" charset="0"/>
                <a:cs typeface="Cambria" charset="0"/>
              </a:rPr>
              <a:t> English </a:t>
            </a:r>
            <a:r>
              <a:rPr lang="tr-TR" sz="4500" cap="none" dirty="0" err="1">
                <a:latin typeface="Cambria" charset="0"/>
                <a:ea typeface="Cambria" charset="0"/>
                <a:cs typeface="Cambria" charset="0"/>
              </a:rPr>
              <a:t>and</a:t>
            </a:r>
            <a:r>
              <a:rPr lang="tr-TR" sz="4500" cap="none" dirty="0">
                <a:latin typeface="Cambria" charset="0"/>
                <a:ea typeface="Cambria" charset="0"/>
                <a:cs typeface="Cambria" charset="0"/>
              </a:rPr>
              <a:t> </a:t>
            </a:r>
          </a:p>
          <a:p>
            <a:pPr marL="0" indent="0">
              <a:buNone/>
            </a:pPr>
            <a:r>
              <a:rPr lang="tr-TR" sz="4500" cap="none" dirty="0">
                <a:latin typeface="Cambria" charset="0"/>
                <a:ea typeface="Cambria" charset="0"/>
                <a:cs typeface="Cambria" charset="0"/>
              </a:rPr>
              <a:t>		   Spanish.)</a:t>
            </a:r>
            <a:endParaRPr lang="en-US" sz="4500" b="1" cap="none" dirty="0">
              <a:latin typeface="Cambria" charset="0"/>
              <a:ea typeface="Cambria" charset="0"/>
              <a:cs typeface="Cambria" charset="0"/>
            </a:endParaRPr>
          </a:p>
          <a:p>
            <a:pPr marL="0" indent="0">
              <a:buNone/>
            </a:pPr>
            <a:r>
              <a:rPr lang="tr-TR" sz="4500" b="1" cap="none" dirty="0">
                <a:latin typeface="Cambria" charset="0"/>
                <a:ea typeface="Cambria" charset="0"/>
                <a:cs typeface="Cambria" charset="0"/>
              </a:rPr>
              <a:t> </a:t>
            </a:r>
            <a:endParaRPr lang="en-US" sz="4500" b="1" cap="none" dirty="0">
              <a:latin typeface="Cambria" charset="0"/>
              <a:ea typeface="Cambria" charset="0"/>
              <a:cs typeface="Cambria" charset="0"/>
            </a:endParaRPr>
          </a:p>
          <a:p>
            <a:pPr marL="0" indent="0">
              <a:buNone/>
            </a:pPr>
            <a:r>
              <a:rPr lang="tr-TR" sz="4000" b="1" cap="none" dirty="0">
                <a:latin typeface="Cambria" charset="0"/>
                <a:ea typeface="Cambria" charset="0"/>
                <a:cs typeface="Cambria" charset="0"/>
              </a:rPr>
              <a:t> </a:t>
            </a:r>
            <a:endParaRPr lang="en-US" sz="4000" b="1" cap="none" dirty="0">
              <a:latin typeface="Cambria" charset="0"/>
              <a:ea typeface="Cambria" charset="0"/>
              <a:cs typeface="Cambria" charset="0"/>
            </a:endParaRPr>
          </a:p>
          <a:p>
            <a:pPr marL="0" indent="0">
              <a:buNone/>
            </a:pPr>
            <a:r>
              <a:rPr lang="tr-TR" sz="4000" b="1" cap="none" dirty="0">
                <a:latin typeface="Cambria" charset="0"/>
                <a:ea typeface="Cambria" charset="0"/>
                <a:cs typeface="Cambria" charset="0"/>
              </a:rPr>
              <a:t> </a:t>
            </a:r>
            <a:endParaRPr lang="en-US" sz="4000" b="1" cap="none" dirty="0">
              <a:latin typeface="Cambria" charset="0"/>
              <a:ea typeface="Cambria" charset="0"/>
              <a:cs typeface="Cambria" charset="0"/>
            </a:endParaRPr>
          </a:p>
        </p:txBody>
      </p:sp>
    </p:spTree>
    <p:extLst>
      <p:ext uri="{BB962C8B-B14F-4D97-AF65-F5344CB8AC3E}">
        <p14:creationId xmlns:p14="http://schemas.microsoft.com/office/powerpoint/2010/main" val="55536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79488"/>
          </a:xfrm>
        </p:spPr>
        <p:txBody>
          <a:bodyPr/>
          <a:lstStyle/>
          <a:p>
            <a:r>
              <a:rPr lang="en-US" b="1">
                <a:solidFill>
                  <a:srgbClr val="C00000"/>
                </a:solidFill>
                <a:latin typeface="Cambria" charset="0"/>
                <a:ea typeface="Cambria" charset="0"/>
                <a:cs typeface="Cambria" charset="0"/>
              </a:rPr>
              <a:t>KURSO DE JUDEO-ESPANYOL</a:t>
            </a:r>
            <a:endParaRPr lang="en-US"/>
          </a:p>
        </p:txBody>
      </p:sp>
      <p:sp>
        <p:nvSpPr>
          <p:cNvPr id="3" name="Content Placeholder 2"/>
          <p:cNvSpPr>
            <a:spLocks noGrp="1"/>
          </p:cNvSpPr>
          <p:nvPr>
            <p:ph sz="quarter" idx="13"/>
          </p:nvPr>
        </p:nvSpPr>
        <p:spPr>
          <a:xfrm>
            <a:off x="0" y="989352"/>
            <a:ext cx="12192000" cy="5868648"/>
          </a:xfrm>
        </p:spPr>
        <p:txBody>
          <a:bodyPr/>
          <a:lstStyle/>
          <a:p>
            <a:pPr marL="0" lvl="0" indent="0">
              <a:buNone/>
            </a:pPr>
            <a:r>
              <a:rPr lang="en-US" sz="2800" b="1" dirty="0">
                <a:latin typeface="Cambria" charset="0"/>
                <a:ea typeface="Cambria" charset="0"/>
                <a:cs typeface="Cambria" charset="0"/>
              </a:rPr>
              <a:t>LISTA DE VOKABULARIO: - VOCABULARY LIST</a:t>
            </a:r>
          </a:p>
          <a:p>
            <a:pPr marL="0" lvl="0" indent="0">
              <a:buNone/>
            </a:pPr>
            <a:r>
              <a:rPr lang="en-US" sz="2800" b="1" dirty="0">
                <a:latin typeface="Cambria" charset="0"/>
                <a:ea typeface="Cambria" charset="0"/>
                <a:cs typeface="Cambria" charset="0"/>
              </a:rPr>
              <a:t>LOS DIAS DE LA SEMANA: - DAYS OF THE WEEK</a:t>
            </a:r>
          </a:p>
          <a:p>
            <a:pPr marL="0" lvl="0" indent="0">
              <a:buNone/>
            </a:pPr>
            <a:r>
              <a:rPr lang="en-US" sz="2800" dirty="0">
                <a:latin typeface="Cambria" charset="0"/>
                <a:ea typeface="Cambria" charset="0"/>
                <a:cs typeface="Cambria" charset="0"/>
              </a:rPr>
              <a:t>LUNES		: </a:t>
            </a:r>
            <a:r>
              <a:rPr lang="en-US" sz="2800" cap="none" dirty="0">
                <a:latin typeface="Cambria" charset="0"/>
                <a:ea typeface="Cambria" charset="0"/>
                <a:cs typeface="Cambria" charset="0"/>
              </a:rPr>
              <a:t>MONDAY</a:t>
            </a:r>
          </a:p>
          <a:p>
            <a:pPr marL="0" lvl="0" indent="0">
              <a:buNone/>
            </a:pPr>
            <a:r>
              <a:rPr lang="en-US" sz="2800" dirty="0">
                <a:latin typeface="Cambria" charset="0"/>
                <a:ea typeface="Cambria" charset="0"/>
                <a:cs typeface="Cambria" charset="0"/>
              </a:rPr>
              <a:t>MARTES		: </a:t>
            </a:r>
            <a:r>
              <a:rPr lang="en-US" sz="2800" cap="none" dirty="0">
                <a:latin typeface="Cambria" charset="0"/>
                <a:ea typeface="Cambria" charset="0"/>
                <a:cs typeface="Cambria" charset="0"/>
              </a:rPr>
              <a:t>TUESDAY</a:t>
            </a:r>
          </a:p>
          <a:p>
            <a:pPr marL="0" lvl="0" indent="0">
              <a:buNone/>
            </a:pPr>
            <a:r>
              <a:rPr lang="en-US" sz="2800" dirty="0">
                <a:latin typeface="Cambria" charset="0"/>
                <a:ea typeface="Cambria" charset="0"/>
                <a:cs typeface="Cambria" charset="0"/>
              </a:rPr>
              <a:t>MIERKOLES	: </a:t>
            </a:r>
            <a:r>
              <a:rPr lang="en-US" sz="2800" cap="none" dirty="0">
                <a:latin typeface="Cambria" charset="0"/>
                <a:ea typeface="Cambria" charset="0"/>
                <a:cs typeface="Cambria" charset="0"/>
              </a:rPr>
              <a:t>WEDNESDAY</a:t>
            </a:r>
          </a:p>
          <a:p>
            <a:pPr marL="0" lvl="0" indent="0">
              <a:buNone/>
            </a:pPr>
            <a:r>
              <a:rPr lang="en-US" sz="2800" dirty="0">
                <a:latin typeface="Cambria" charset="0"/>
                <a:ea typeface="Cambria" charset="0"/>
                <a:cs typeface="Cambria" charset="0"/>
              </a:rPr>
              <a:t>JUEVES		: </a:t>
            </a:r>
            <a:r>
              <a:rPr lang="en-US" sz="2800" cap="none" dirty="0">
                <a:latin typeface="Cambria" charset="0"/>
                <a:ea typeface="Cambria" charset="0"/>
                <a:cs typeface="Cambria" charset="0"/>
              </a:rPr>
              <a:t>THURSDAY</a:t>
            </a:r>
          </a:p>
          <a:p>
            <a:pPr marL="0" lvl="0" indent="0">
              <a:buNone/>
            </a:pPr>
            <a:r>
              <a:rPr lang="en-US" sz="2800" dirty="0">
                <a:latin typeface="Cambria" charset="0"/>
                <a:ea typeface="Cambria" charset="0"/>
                <a:cs typeface="Cambria" charset="0"/>
              </a:rPr>
              <a:t>VIERNES		: </a:t>
            </a:r>
            <a:r>
              <a:rPr lang="en-US" sz="2800" cap="none" dirty="0">
                <a:latin typeface="Cambria" charset="0"/>
                <a:ea typeface="Cambria" charset="0"/>
                <a:cs typeface="Cambria" charset="0"/>
              </a:rPr>
              <a:t>FRIDAY</a:t>
            </a:r>
          </a:p>
          <a:p>
            <a:pPr marL="0" lvl="0" indent="0">
              <a:buNone/>
            </a:pPr>
            <a:r>
              <a:rPr lang="en-US" sz="2800" dirty="0">
                <a:latin typeface="Cambria" charset="0"/>
                <a:ea typeface="Cambria" charset="0"/>
                <a:cs typeface="Cambria" charset="0"/>
              </a:rPr>
              <a:t>SHABAT		: </a:t>
            </a:r>
            <a:r>
              <a:rPr lang="en-US" sz="2800" cap="none" dirty="0">
                <a:latin typeface="Cambria" charset="0"/>
                <a:ea typeface="Cambria" charset="0"/>
                <a:cs typeface="Cambria" charset="0"/>
              </a:rPr>
              <a:t>SATURDAY</a:t>
            </a:r>
          </a:p>
          <a:p>
            <a:pPr marL="0" lvl="0" indent="0">
              <a:buNone/>
            </a:pPr>
            <a:r>
              <a:rPr lang="en-US" sz="2800" dirty="0">
                <a:latin typeface="Cambria" charset="0"/>
                <a:ea typeface="Cambria" charset="0"/>
                <a:cs typeface="Cambria" charset="0"/>
              </a:rPr>
              <a:t>ALHAD		: </a:t>
            </a:r>
            <a:r>
              <a:rPr lang="en-US" sz="2800" cap="none" dirty="0">
                <a:latin typeface="Cambria" charset="0"/>
                <a:ea typeface="Cambria" charset="0"/>
                <a:cs typeface="Cambria" charset="0"/>
              </a:rPr>
              <a:t>SUNDAY</a:t>
            </a:r>
          </a:p>
          <a:p>
            <a:endParaRPr lang="en-US" dirty="0"/>
          </a:p>
        </p:txBody>
      </p:sp>
    </p:spTree>
    <p:extLst>
      <p:ext uri="{BB962C8B-B14F-4D97-AF65-F5344CB8AC3E}">
        <p14:creationId xmlns:p14="http://schemas.microsoft.com/office/powerpoint/2010/main" val="275407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974360"/>
          </a:xfrm>
        </p:spPr>
        <p:txBody>
          <a:bodyPr/>
          <a:lstStyle/>
          <a:p>
            <a:r>
              <a:rPr lang="en-US" b="1" dirty="0">
                <a:solidFill>
                  <a:srgbClr val="C00000"/>
                </a:solidFill>
                <a:latin typeface="Cambria" charset="0"/>
                <a:ea typeface="Cambria" charset="0"/>
                <a:cs typeface="Cambria" charset="0"/>
              </a:rPr>
              <a:t>KURSO DE JUDEO-ESPANYOL</a:t>
            </a:r>
            <a:endParaRPr lang="en-US" dirty="0"/>
          </a:p>
        </p:txBody>
      </p:sp>
      <p:sp>
        <p:nvSpPr>
          <p:cNvPr id="3" name="Content Placeholder 2"/>
          <p:cNvSpPr>
            <a:spLocks noGrp="1"/>
          </p:cNvSpPr>
          <p:nvPr>
            <p:ph sz="quarter" idx="13"/>
          </p:nvPr>
        </p:nvSpPr>
        <p:spPr>
          <a:xfrm>
            <a:off x="-1" y="974362"/>
            <a:ext cx="12191999" cy="5883638"/>
          </a:xfrm>
        </p:spPr>
        <p:txBody>
          <a:bodyPr>
            <a:normAutofit/>
          </a:bodyPr>
          <a:lstStyle/>
          <a:p>
            <a:pPr marL="0" indent="0">
              <a:lnSpc>
                <a:spcPct val="100000"/>
              </a:lnSpc>
              <a:spcBef>
                <a:spcPts val="0"/>
              </a:spcBef>
              <a:buClrTx/>
              <a:buNone/>
            </a:pPr>
            <a:r>
              <a:rPr lang="en-US" sz="2800" b="1" dirty="0">
                <a:latin typeface="Cambria" charset="0"/>
                <a:ea typeface="Cambria" charset="0"/>
                <a:cs typeface="Cambria" charset="0"/>
              </a:rPr>
              <a:t>LISTA DE VOKABULARIO: - VOCABULARY LIST</a:t>
            </a: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err="1">
                <a:latin typeface="Cambria" charset="0"/>
                <a:ea typeface="Cambria" charset="0"/>
                <a:cs typeface="Cambria" charset="0"/>
              </a:rPr>
              <a:t>Pronombres</a:t>
            </a:r>
            <a:r>
              <a:rPr lang="en-US" sz="2800" b="1" dirty="0">
                <a:latin typeface="Cambria" charset="0"/>
                <a:ea typeface="Cambria" charset="0"/>
                <a:cs typeface="Cambria" charset="0"/>
              </a:rPr>
              <a:t>: PRONOUNS</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dirty="0" err="1">
                <a:latin typeface="Cambria" charset="0"/>
                <a:ea typeface="Cambria" charset="0"/>
                <a:cs typeface="Cambria" charset="0"/>
              </a:rPr>
              <a:t>Yo</a:t>
            </a:r>
            <a:r>
              <a:rPr lang="en-US" sz="2800" dirty="0">
                <a:latin typeface="Cambria" charset="0"/>
                <a:ea typeface="Cambria" charset="0"/>
                <a:cs typeface="Cambria" charset="0"/>
              </a:rPr>
              <a:t>					: I</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err="1">
                <a:latin typeface="Cambria" charset="0"/>
                <a:ea typeface="Cambria" charset="0"/>
                <a:cs typeface="Cambria" charset="0"/>
              </a:rPr>
              <a:t>Tu</a:t>
            </a:r>
            <a:r>
              <a:rPr lang="en-US" sz="2800" dirty="0">
                <a:latin typeface="Cambria" charset="0"/>
                <a:ea typeface="Cambria" charset="0"/>
                <a:cs typeface="Cambria" charset="0"/>
              </a:rPr>
              <a:t>					: YOU</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El					: HE</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err="1">
                <a:latin typeface="Cambria" charset="0"/>
                <a:ea typeface="Cambria" charset="0"/>
                <a:cs typeface="Cambria" charset="0"/>
              </a:rPr>
              <a:t>Eya</a:t>
            </a:r>
            <a:r>
              <a:rPr lang="en-US" sz="2800" dirty="0">
                <a:latin typeface="Cambria" charset="0"/>
                <a:ea typeface="Cambria" charset="0"/>
                <a:cs typeface="Cambria" charset="0"/>
              </a:rPr>
              <a:t>					: SHE</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err="1">
                <a:latin typeface="Cambria" charset="0"/>
                <a:ea typeface="Cambria" charset="0"/>
                <a:cs typeface="Cambria" charset="0"/>
              </a:rPr>
              <a:t>Mozotros</a:t>
            </a:r>
            <a:r>
              <a:rPr lang="en-US" sz="2800" dirty="0">
                <a:latin typeface="Cambria" charset="0"/>
                <a:ea typeface="Cambria" charset="0"/>
                <a:cs typeface="Cambria" charset="0"/>
              </a:rPr>
              <a:t> / </a:t>
            </a:r>
            <a:r>
              <a:rPr lang="en-US" sz="2800" dirty="0" err="1">
                <a:latin typeface="Cambria" charset="0"/>
                <a:ea typeface="Cambria" charset="0"/>
                <a:cs typeface="Cambria" charset="0"/>
              </a:rPr>
              <a:t>mozotras</a:t>
            </a:r>
            <a:r>
              <a:rPr lang="en-US" sz="2800" dirty="0">
                <a:latin typeface="Cambria" charset="0"/>
                <a:ea typeface="Cambria" charset="0"/>
                <a:cs typeface="Cambria" charset="0"/>
              </a:rPr>
              <a:t>	: WE (MASC./FEM.)</a:t>
            </a:r>
          </a:p>
          <a:p>
            <a:pPr marL="0" lvl="0" indent="0">
              <a:lnSpc>
                <a:spcPct val="100000"/>
              </a:lnSpc>
              <a:spcBef>
                <a:spcPts val="0"/>
              </a:spcBef>
              <a:buClrTx/>
              <a:buNone/>
              <a:defRPr/>
            </a:pPr>
            <a:r>
              <a:rPr lang="en-US" sz="2800" dirty="0" err="1">
                <a:latin typeface="Cambria" charset="0"/>
                <a:ea typeface="Cambria" charset="0"/>
                <a:cs typeface="Cambria" charset="0"/>
              </a:rPr>
              <a:t>Vozotros</a:t>
            </a:r>
            <a:r>
              <a:rPr lang="en-US" sz="2800" dirty="0">
                <a:latin typeface="Cambria" charset="0"/>
                <a:ea typeface="Cambria" charset="0"/>
                <a:cs typeface="Cambria" charset="0"/>
              </a:rPr>
              <a:t> / </a:t>
            </a:r>
            <a:r>
              <a:rPr lang="en-US" sz="2800" dirty="0" err="1">
                <a:latin typeface="Cambria" charset="0"/>
                <a:ea typeface="Cambria" charset="0"/>
                <a:cs typeface="Cambria" charset="0"/>
              </a:rPr>
              <a:t>vozotras</a:t>
            </a:r>
            <a:r>
              <a:rPr lang="en-US" sz="2800" dirty="0">
                <a:latin typeface="Cambria" charset="0"/>
                <a:ea typeface="Cambria" charset="0"/>
                <a:cs typeface="Cambria" charset="0"/>
              </a:rPr>
              <a:t>	: YOU (MASC./FEM.)</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err="1">
                <a:latin typeface="Cambria" charset="0"/>
                <a:ea typeface="Cambria" charset="0"/>
                <a:cs typeface="Cambria" charset="0"/>
              </a:rPr>
              <a:t>Eyos</a:t>
            </a:r>
            <a:r>
              <a:rPr lang="en-US" sz="2800" dirty="0">
                <a:latin typeface="Cambria" charset="0"/>
                <a:ea typeface="Cambria" charset="0"/>
                <a:cs typeface="Cambria" charset="0"/>
              </a:rPr>
              <a:t>					: THEY (MASC.)</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err="1">
                <a:latin typeface="Cambria" charset="0"/>
                <a:ea typeface="Cambria" charset="0"/>
                <a:cs typeface="Cambria" charset="0"/>
              </a:rPr>
              <a:t>Eyas</a:t>
            </a:r>
            <a:r>
              <a:rPr lang="en-US" sz="2800" dirty="0">
                <a:latin typeface="Cambria" charset="0"/>
                <a:ea typeface="Cambria" charset="0"/>
                <a:cs typeface="Cambria" charset="0"/>
              </a:rPr>
              <a:t>					: THEY (FEM.)</a:t>
            </a:r>
          </a:p>
        </p:txBody>
      </p:sp>
    </p:spTree>
    <p:extLst>
      <p:ext uri="{BB962C8B-B14F-4D97-AF65-F5344CB8AC3E}">
        <p14:creationId xmlns:p14="http://schemas.microsoft.com/office/powerpoint/2010/main" val="99139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869429"/>
          </a:xfrm>
        </p:spPr>
        <p:txBody>
          <a:bodyPr/>
          <a:lstStyle/>
          <a:p>
            <a:r>
              <a:rPr lang="en-US" b="1" dirty="0">
                <a:solidFill>
                  <a:srgbClr val="C00000"/>
                </a:solidFill>
                <a:latin typeface="Cambria" charset="0"/>
                <a:ea typeface="Cambria" charset="0"/>
                <a:cs typeface="Cambria" charset="0"/>
              </a:rPr>
              <a:t>KURSO DE JUDEO-ESPANYOL</a:t>
            </a:r>
            <a:endParaRPr lang="en-US" dirty="0"/>
          </a:p>
        </p:txBody>
      </p:sp>
      <p:sp>
        <p:nvSpPr>
          <p:cNvPr id="3" name="Content Placeholder 2"/>
          <p:cNvSpPr>
            <a:spLocks noGrp="1"/>
          </p:cNvSpPr>
          <p:nvPr>
            <p:ph sz="quarter" idx="13"/>
          </p:nvPr>
        </p:nvSpPr>
        <p:spPr>
          <a:xfrm>
            <a:off x="0" y="1034321"/>
            <a:ext cx="12192000" cy="582367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a:latin typeface="Cambria" charset="0"/>
                <a:ea typeface="Cambria" charset="0"/>
                <a:cs typeface="Cambria" charset="0"/>
              </a:rPr>
              <a:t>LOS MEZES DEL ANYO: - MONTHS OF THE YEAR</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ENERO		: JANUARY</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FEBRERO		: FEBRUARY</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MARSO		: MARCH</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AVRIL		: APRIL</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MAYO			: MAY</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JUNYO		: JUNE</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JULYO		: JULY</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AGOSTO		: AUGUST</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SEPTIEMBRE	: SEPTEMBER</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OKTUBRE		: OCTOBER</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NOVIEMBRE	: NOVEMBER</a:t>
            </a: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Cambria" charset="0"/>
                <a:ea typeface="Cambria" charset="0"/>
                <a:cs typeface="Cambria" charset="0"/>
              </a:rPr>
              <a:t>DISIEMBRE		: DECEMBER</a:t>
            </a:r>
          </a:p>
        </p:txBody>
      </p:sp>
    </p:spTree>
    <p:extLst>
      <p:ext uri="{BB962C8B-B14F-4D97-AF65-F5344CB8AC3E}">
        <p14:creationId xmlns:p14="http://schemas.microsoft.com/office/powerpoint/2010/main" val="582046553"/>
      </p:ext>
    </p:extLst>
  </p:cSld>
  <p:clrMapOvr>
    <a:masterClrMapping/>
  </p:clrMapOvr>
</p:sld>
</file>

<file path=ppt/theme/theme1.xml><?xml version="1.0" encoding="utf-8"?>
<a:theme xmlns:a="http://schemas.openxmlformats.org/drawingml/2006/main" name="Theme1">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Theme1" id="{F8C23314-66C3-9847-9D99-0A2C51C8913B}" vid="{800566C4-39A3-4346-A003-11AA9A6D0C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1302</TotalTime>
  <Words>2238</Words>
  <Application>Microsoft Macintosh PowerPoint</Application>
  <PresentationFormat>Widescreen</PresentationFormat>
  <Paragraphs>264</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Tw Cen MT</vt:lpstr>
      <vt:lpstr>Theme1</vt:lpstr>
      <vt:lpstr>KURSO DE JUDEO-ESPANYOL </vt:lpstr>
      <vt:lpstr>KURSO DE JUDEO-ESPANYOL</vt:lpstr>
      <vt:lpstr>KURSO DE JUDEO-ESPANYOL</vt:lpstr>
      <vt:lpstr>KURSO DE JUDEO-ESPANYOL </vt:lpstr>
      <vt:lpstr>KURSO DE JUDEO-ESPANYOL </vt:lpstr>
      <vt:lpstr>KURSO DE JUDEO-ESPANYOL </vt:lpstr>
      <vt:lpstr>KURSO DE JUDEO-ESPANYOL</vt:lpstr>
      <vt:lpstr>KURSO DE JUDEO-ESPANYOL</vt:lpstr>
      <vt:lpstr>KURSO DE JUDEO-ESPANYOL</vt:lpstr>
      <vt:lpstr>KURSO DE JUDEO-ESPANYOL</vt:lpstr>
      <vt:lpstr> </vt:lpstr>
      <vt:lpstr> KURSO DE JUDEO-ESPANYOL </vt:lpstr>
      <vt:lpstr>KURSO DE JUDEO-ESPANYOL </vt:lpstr>
      <vt:lpstr>KURSO DE JUDEO-ESPANYOL </vt:lpstr>
      <vt:lpstr>KURSO DE JUDEO-ESPANYOL </vt:lpstr>
      <vt:lpstr>KURSO DE JUDEO-ESPANYOL </vt:lpstr>
      <vt:lpstr>  VERBOS KE SE ESKAPAN KON -AR  -    verbs that end with -ar   </vt:lpstr>
      <vt:lpstr>  VERBOS KE SE ESKAPAN KON -AR  -    VERBS THAN END IN -AR   </vt:lpstr>
      <vt:lpstr>DOVERES - HOMEWORK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KURSO DE JUDEO-ESPANYOL </dc:title>
  <dc:subject/>
  <dc:creator>Microsoft Office User</dc:creator>
  <cp:keywords/>
  <dc:description/>
  <cp:lastModifiedBy>Microsoft Office User</cp:lastModifiedBy>
  <cp:revision>86</cp:revision>
  <dcterms:created xsi:type="dcterms:W3CDTF">2017-04-20T22:26:09Z</dcterms:created>
  <dcterms:modified xsi:type="dcterms:W3CDTF">2020-12-23T12:51:08Z</dcterms:modified>
  <cp:category/>
</cp:coreProperties>
</file>